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8" r:id="rId2"/>
    <p:sldId id="292" r:id="rId3"/>
    <p:sldId id="293" r:id="rId4"/>
    <p:sldId id="257" r:id="rId5"/>
    <p:sldId id="294" r:id="rId6"/>
    <p:sldId id="295" r:id="rId7"/>
    <p:sldId id="296" r:id="rId8"/>
    <p:sldId id="297" r:id="rId9"/>
    <p:sldId id="299" r:id="rId10"/>
    <p:sldId id="300" r:id="rId11"/>
    <p:sldId id="304" r:id="rId12"/>
    <p:sldId id="342" r:id="rId13"/>
    <p:sldId id="352" r:id="rId14"/>
    <p:sldId id="353" r:id="rId15"/>
    <p:sldId id="357" r:id="rId16"/>
    <p:sldId id="364" r:id="rId17"/>
    <p:sldId id="356" r:id="rId18"/>
    <p:sldId id="359" r:id="rId19"/>
    <p:sldId id="355" r:id="rId20"/>
    <p:sldId id="365" r:id="rId21"/>
    <p:sldId id="354" r:id="rId22"/>
    <p:sldId id="367" r:id="rId23"/>
    <p:sldId id="371" r:id="rId24"/>
    <p:sldId id="298" r:id="rId25"/>
    <p:sldId id="302" r:id="rId26"/>
    <p:sldId id="303" r:id="rId27"/>
    <p:sldId id="375" r:id="rId28"/>
    <p:sldId id="307" r:id="rId29"/>
    <p:sldId id="306" r:id="rId30"/>
    <p:sldId id="308" r:id="rId31"/>
    <p:sldId id="309" r:id="rId32"/>
    <p:sldId id="305" r:id="rId33"/>
    <p:sldId id="310" r:id="rId34"/>
    <p:sldId id="311" r:id="rId35"/>
    <p:sldId id="312" r:id="rId36"/>
    <p:sldId id="313" r:id="rId37"/>
    <p:sldId id="314" r:id="rId38"/>
    <p:sldId id="319" r:id="rId39"/>
    <p:sldId id="315" r:id="rId40"/>
    <p:sldId id="316" r:id="rId41"/>
    <p:sldId id="317" r:id="rId42"/>
    <p:sldId id="318" r:id="rId43"/>
    <p:sldId id="320" r:id="rId44"/>
    <p:sldId id="376" r:id="rId45"/>
    <p:sldId id="321" r:id="rId46"/>
    <p:sldId id="322" r:id="rId47"/>
    <p:sldId id="323" r:id="rId48"/>
    <p:sldId id="324" r:id="rId49"/>
    <p:sldId id="325" r:id="rId50"/>
    <p:sldId id="374" r:id="rId51"/>
    <p:sldId id="372" r:id="rId52"/>
    <p:sldId id="260" r:id="rId53"/>
    <p:sldId id="259" r:id="rId54"/>
    <p:sldId id="373" r:id="rId55"/>
    <p:sldId id="261" r:id="rId56"/>
    <p:sldId id="326" r:id="rId57"/>
    <p:sldId id="328" r:id="rId58"/>
    <p:sldId id="329" r:id="rId59"/>
    <p:sldId id="330" r:id="rId60"/>
    <p:sldId id="327" r:id="rId61"/>
    <p:sldId id="331" r:id="rId62"/>
    <p:sldId id="332" r:id="rId63"/>
    <p:sldId id="333" r:id="rId64"/>
    <p:sldId id="334" r:id="rId65"/>
    <p:sldId id="335" r:id="rId66"/>
    <p:sldId id="336" r:id="rId67"/>
    <p:sldId id="338" r:id="rId68"/>
    <p:sldId id="339" r:id="rId69"/>
    <p:sldId id="340" r:id="rId70"/>
    <p:sldId id="337" r:id="rId71"/>
    <p:sldId id="34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832"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B2039-2AF3-42AC-8BF4-77BD9A31811F}"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6AF46-D6C3-4578-B819-B4450B8B791A}" type="slidenum">
              <a:rPr lang="en-US" smtClean="0"/>
              <a:t>‹#›</a:t>
            </a:fld>
            <a:endParaRPr lang="en-US"/>
          </a:p>
        </p:txBody>
      </p:sp>
    </p:spTree>
    <p:extLst>
      <p:ext uri="{BB962C8B-B14F-4D97-AF65-F5344CB8AC3E}">
        <p14:creationId xmlns:p14="http://schemas.microsoft.com/office/powerpoint/2010/main" val="53961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a:p>
            <a:endParaRPr lang="en-US" dirty="0"/>
          </a:p>
        </p:txBody>
      </p:sp>
      <p:sp>
        <p:nvSpPr>
          <p:cNvPr id="4" name="Slide Number Placeholder 3"/>
          <p:cNvSpPr>
            <a:spLocks noGrp="1"/>
          </p:cNvSpPr>
          <p:nvPr>
            <p:ph type="sldNum" sz="quarter" idx="5"/>
          </p:nvPr>
        </p:nvSpPr>
        <p:spPr/>
        <p:txBody>
          <a:bodyPr/>
          <a:lstStyle/>
          <a:p>
            <a:fld id="{9616AF46-D6C3-4578-B819-B4450B8B791A}" type="slidenum">
              <a:rPr lang="en-US" smtClean="0"/>
              <a:t>2</a:t>
            </a:fld>
            <a:endParaRPr lang="en-US"/>
          </a:p>
        </p:txBody>
      </p:sp>
    </p:spTree>
    <p:extLst>
      <p:ext uri="{BB962C8B-B14F-4D97-AF65-F5344CB8AC3E}">
        <p14:creationId xmlns:p14="http://schemas.microsoft.com/office/powerpoint/2010/main" val="192600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F0A4FE1-1724-7D9D-A10D-9225975CBF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74E2E15-AB69-1B0E-E9C2-3EA0BE4F8C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2E946AB1-17BD-B8C0-294D-53264AA27E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074D3E-1EC7-4FAB-99B4-8923C9C6D254}" type="slidenum">
              <a:rPr lang="en-US" altLang="en-US" sz="1300" smtClean="0">
                <a:latin typeface="Franklin Gothic Medium" panose="020B0603020102020204" pitchFamily="34" charset="0"/>
              </a:rPr>
              <a:pPr>
                <a:spcBef>
                  <a:spcPct val="0"/>
                </a:spcBef>
              </a:pPr>
              <a:t>19</a:t>
            </a:fld>
            <a:endParaRPr lang="en-US" altLang="en-US" sz="1300">
              <a:latin typeface="Franklin Gothic Medium" panose="020B06030201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37BE330-B4E6-8B93-4C37-479343DAC6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40C2656-15BB-4F7D-22EF-0B69D722DF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id="{6DEF4CC9-94E7-03A2-5EC5-AAB5B9B822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4E8BB6-A79C-4E33-8CF2-18AB88EC3473}" type="slidenum">
              <a:rPr lang="en-US" altLang="en-US" sz="1300" smtClean="0">
                <a:latin typeface="Franklin Gothic Medium" panose="020B0603020102020204" pitchFamily="34" charset="0"/>
              </a:rPr>
              <a:pPr>
                <a:spcBef>
                  <a:spcPct val="0"/>
                </a:spcBef>
              </a:pPr>
              <a:t>20</a:t>
            </a:fld>
            <a:endParaRPr lang="en-US" altLang="en-US" sz="1300">
              <a:latin typeface="Franklin Gothic Medium" panose="020B06030201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CBA632E-263E-2CC7-7296-444EFEFABB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B2E774B-EAD6-AD6D-8EA0-C812E4BB0B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a:extLst>
              <a:ext uri="{FF2B5EF4-FFF2-40B4-BE49-F238E27FC236}">
                <a16:creationId xmlns:a16="http://schemas.microsoft.com/office/drawing/2014/main" id="{00C10E27-F3B8-F2DB-E467-1D884DB11B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A85EF8-1FD6-4D9D-AFBE-16F2DFF50EDE}" type="slidenum">
              <a:rPr lang="en-US" altLang="en-US" sz="1300" smtClean="0">
                <a:latin typeface="Franklin Gothic Medium" panose="020B0603020102020204" pitchFamily="34" charset="0"/>
              </a:rPr>
              <a:pPr>
                <a:spcBef>
                  <a:spcPct val="0"/>
                </a:spcBef>
              </a:pPr>
              <a:t>21</a:t>
            </a:fld>
            <a:endParaRPr lang="en-US" altLang="en-US" sz="1300">
              <a:latin typeface="Franklin Gothic Medium" panose="020B06030201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AC8C82D-3DAE-2076-5CDA-F453F2EC57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40550067-1CC3-935D-F5B4-7EF3B502FF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C24DF039-3A72-FF4A-8C77-3AC45998D7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B66293-5C59-4D64-B2F5-3AC70594783E}" type="slidenum">
              <a:rPr lang="en-US" altLang="en-US" sz="1300" smtClean="0">
                <a:latin typeface="Franklin Gothic Medium" panose="020B0603020102020204" pitchFamily="34" charset="0"/>
              </a:rPr>
              <a:pPr>
                <a:spcBef>
                  <a:spcPct val="0"/>
                </a:spcBef>
              </a:pPr>
              <a:t>22</a:t>
            </a:fld>
            <a:endParaRPr lang="en-US" altLang="en-US" sz="1300">
              <a:latin typeface="Franklin Gothic Medium" panose="020B06030201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2C35C68-7C4F-2B4D-AC61-C8E26F61FE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B0327D30-77CA-0D23-F655-E59B1A3A2F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a:extLst>
              <a:ext uri="{FF2B5EF4-FFF2-40B4-BE49-F238E27FC236}">
                <a16:creationId xmlns:a16="http://schemas.microsoft.com/office/drawing/2014/main" id="{4C9ED662-22AE-63AF-05C9-387D3D400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705446-366E-48D3-9006-977BE78C846D}" type="slidenum">
              <a:rPr lang="en-US" altLang="en-US" sz="1300" smtClean="0">
                <a:latin typeface="Franklin Gothic Medium" panose="020B0603020102020204" pitchFamily="34" charset="0"/>
              </a:rPr>
              <a:pPr>
                <a:spcBef>
                  <a:spcPct val="0"/>
                </a:spcBef>
              </a:pPr>
              <a:t>23</a:t>
            </a:fld>
            <a:endParaRPr lang="en-US" altLang="en-US" sz="1300">
              <a:latin typeface="Franklin Gothic Medium" panose="020B06030201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a:t>
            </a:r>
          </a:p>
        </p:txBody>
      </p:sp>
      <p:sp>
        <p:nvSpPr>
          <p:cNvPr id="4" name="Slide Number Placeholder 3"/>
          <p:cNvSpPr>
            <a:spLocks noGrp="1"/>
          </p:cNvSpPr>
          <p:nvPr>
            <p:ph type="sldNum" sz="quarter" idx="5"/>
          </p:nvPr>
        </p:nvSpPr>
        <p:spPr/>
        <p:txBody>
          <a:bodyPr/>
          <a:lstStyle/>
          <a:p>
            <a:fld id="{9616AF46-D6C3-4578-B819-B4450B8B791A}" type="slidenum">
              <a:rPr lang="en-US" smtClean="0"/>
              <a:t>24</a:t>
            </a:fld>
            <a:endParaRPr lang="en-US"/>
          </a:p>
        </p:txBody>
      </p:sp>
    </p:spTree>
    <p:extLst>
      <p:ext uri="{BB962C8B-B14F-4D97-AF65-F5344CB8AC3E}">
        <p14:creationId xmlns:p14="http://schemas.microsoft.com/office/powerpoint/2010/main" val="2356078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p:txBody>
      </p:sp>
      <p:sp>
        <p:nvSpPr>
          <p:cNvPr id="4" name="Slide Number Placeholder 3"/>
          <p:cNvSpPr>
            <a:spLocks noGrp="1"/>
          </p:cNvSpPr>
          <p:nvPr>
            <p:ph type="sldNum" sz="quarter" idx="5"/>
          </p:nvPr>
        </p:nvSpPr>
        <p:spPr/>
        <p:txBody>
          <a:bodyPr/>
          <a:lstStyle/>
          <a:p>
            <a:fld id="{9616AF46-D6C3-4578-B819-B4450B8B791A}" type="slidenum">
              <a:rPr lang="en-US" smtClean="0"/>
              <a:t>27</a:t>
            </a:fld>
            <a:endParaRPr lang="en-US"/>
          </a:p>
        </p:txBody>
      </p:sp>
    </p:spTree>
    <p:extLst>
      <p:ext uri="{BB962C8B-B14F-4D97-AF65-F5344CB8AC3E}">
        <p14:creationId xmlns:p14="http://schemas.microsoft.com/office/powerpoint/2010/main" val="4170754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 </a:t>
            </a:r>
          </a:p>
        </p:txBody>
      </p:sp>
      <p:sp>
        <p:nvSpPr>
          <p:cNvPr id="4" name="Slide Number Placeholder 3"/>
          <p:cNvSpPr>
            <a:spLocks noGrp="1"/>
          </p:cNvSpPr>
          <p:nvPr>
            <p:ph type="sldNum" sz="quarter" idx="5"/>
          </p:nvPr>
        </p:nvSpPr>
        <p:spPr/>
        <p:txBody>
          <a:bodyPr/>
          <a:lstStyle/>
          <a:p>
            <a:fld id="{9616AF46-D6C3-4578-B819-B4450B8B791A}" type="slidenum">
              <a:rPr lang="en-US" smtClean="0"/>
              <a:t>32</a:t>
            </a:fld>
            <a:endParaRPr lang="en-US"/>
          </a:p>
        </p:txBody>
      </p:sp>
    </p:spTree>
    <p:extLst>
      <p:ext uri="{BB962C8B-B14F-4D97-AF65-F5344CB8AC3E}">
        <p14:creationId xmlns:p14="http://schemas.microsoft.com/office/powerpoint/2010/main" val="391643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Sharunda</a:t>
            </a:r>
          </a:p>
        </p:txBody>
      </p:sp>
      <p:sp>
        <p:nvSpPr>
          <p:cNvPr id="4" name="Slide Number Placeholder 3"/>
          <p:cNvSpPr>
            <a:spLocks noGrp="1"/>
          </p:cNvSpPr>
          <p:nvPr>
            <p:ph type="sldNum" sz="quarter" idx="5"/>
          </p:nvPr>
        </p:nvSpPr>
        <p:spPr/>
        <p:txBody>
          <a:bodyPr/>
          <a:lstStyle/>
          <a:p>
            <a:fld id="{9616AF46-D6C3-4578-B819-B4450B8B791A}" type="slidenum">
              <a:rPr lang="en-US" smtClean="0"/>
              <a:t>50</a:t>
            </a:fld>
            <a:endParaRPr lang="en-US"/>
          </a:p>
        </p:txBody>
      </p:sp>
    </p:spTree>
    <p:extLst>
      <p:ext uri="{BB962C8B-B14F-4D97-AF65-F5344CB8AC3E}">
        <p14:creationId xmlns:p14="http://schemas.microsoft.com/office/powerpoint/2010/main" val="2485242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a:t>
            </a:r>
          </a:p>
        </p:txBody>
      </p:sp>
      <p:sp>
        <p:nvSpPr>
          <p:cNvPr id="4" name="Slide Number Placeholder 3"/>
          <p:cNvSpPr>
            <a:spLocks noGrp="1"/>
          </p:cNvSpPr>
          <p:nvPr>
            <p:ph type="sldNum" sz="quarter" idx="5"/>
          </p:nvPr>
        </p:nvSpPr>
        <p:spPr/>
        <p:txBody>
          <a:bodyPr/>
          <a:lstStyle/>
          <a:p>
            <a:fld id="{9616AF46-D6C3-4578-B819-B4450B8B791A}" type="slidenum">
              <a:rPr lang="en-US" smtClean="0"/>
              <a:t>56</a:t>
            </a:fld>
            <a:endParaRPr lang="en-US"/>
          </a:p>
        </p:txBody>
      </p:sp>
    </p:spTree>
    <p:extLst>
      <p:ext uri="{BB962C8B-B14F-4D97-AF65-F5344CB8AC3E}">
        <p14:creationId xmlns:p14="http://schemas.microsoft.com/office/powerpoint/2010/main" val="178129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6AF46-D6C3-4578-B819-B4450B8B791A}" type="slidenum">
              <a:rPr lang="en-US" smtClean="0"/>
              <a:t>3</a:t>
            </a:fld>
            <a:endParaRPr lang="en-US"/>
          </a:p>
        </p:txBody>
      </p:sp>
    </p:spTree>
    <p:extLst>
      <p:ext uri="{BB962C8B-B14F-4D97-AF65-F5344CB8AC3E}">
        <p14:creationId xmlns:p14="http://schemas.microsoft.com/office/powerpoint/2010/main" val="2705935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9616AF46-D6C3-4578-B819-B4450B8B791A}" type="slidenum">
              <a:rPr lang="en-US" smtClean="0"/>
              <a:t>59</a:t>
            </a:fld>
            <a:endParaRPr lang="en-US"/>
          </a:p>
        </p:txBody>
      </p:sp>
    </p:spTree>
    <p:extLst>
      <p:ext uri="{BB962C8B-B14F-4D97-AF65-F5344CB8AC3E}">
        <p14:creationId xmlns:p14="http://schemas.microsoft.com/office/powerpoint/2010/main" val="1092555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9616AF46-D6C3-4578-B819-B4450B8B791A}" type="slidenum">
              <a:rPr lang="en-US" smtClean="0"/>
              <a:t>60</a:t>
            </a:fld>
            <a:endParaRPr lang="en-US"/>
          </a:p>
        </p:txBody>
      </p:sp>
    </p:spTree>
    <p:extLst>
      <p:ext uri="{BB962C8B-B14F-4D97-AF65-F5344CB8AC3E}">
        <p14:creationId xmlns:p14="http://schemas.microsoft.com/office/powerpoint/2010/main" val="3121429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a:t>
            </a:r>
          </a:p>
        </p:txBody>
      </p:sp>
      <p:sp>
        <p:nvSpPr>
          <p:cNvPr id="4" name="Slide Number Placeholder 3"/>
          <p:cNvSpPr>
            <a:spLocks noGrp="1"/>
          </p:cNvSpPr>
          <p:nvPr>
            <p:ph type="sldNum" sz="quarter" idx="5"/>
          </p:nvPr>
        </p:nvSpPr>
        <p:spPr/>
        <p:txBody>
          <a:bodyPr/>
          <a:lstStyle/>
          <a:p>
            <a:fld id="{9616AF46-D6C3-4578-B819-B4450B8B791A}" type="slidenum">
              <a:rPr lang="en-US" smtClean="0"/>
              <a:t>67</a:t>
            </a:fld>
            <a:endParaRPr lang="en-US"/>
          </a:p>
        </p:txBody>
      </p:sp>
    </p:spTree>
    <p:extLst>
      <p:ext uri="{BB962C8B-B14F-4D97-AF65-F5344CB8AC3E}">
        <p14:creationId xmlns:p14="http://schemas.microsoft.com/office/powerpoint/2010/main" val="1958949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9616AF46-D6C3-4578-B819-B4450B8B791A}" type="slidenum">
              <a:rPr lang="en-US" smtClean="0"/>
              <a:t>69</a:t>
            </a:fld>
            <a:endParaRPr lang="en-US"/>
          </a:p>
        </p:txBody>
      </p:sp>
    </p:spTree>
    <p:extLst>
      <p:ext uri="{BB962C8B-B14F-4D97-AF65-F5344CB8AC3E}">
        <p14:creationId xmlns:p14="http://schemas.microsoft.com/office/powerpoint/2010/main" val="26103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Vickie</a:t>
            </a:r>
          </a:p>
        </p:txBody>
      </p:sp>
      <p:sp>
        <p:nvSpPr>
          <p:cNvPr id="4" name="Slide Number Placeholder 3"/>
          <p:cNvSpPr>
            <a:spLocks noGrp="1"/>
          </p:cNvSpPr>
          <p:nvPr>
            <p:ph type="sldNum" sz="quarter" idx="5"/>
          </p:nvPr>
        </p:nvSpPr>
        <p:spPr/>
        <p:txBody>
          <a:bodyPr/>
          <a:lstStyle/>
          <a:p>
            <a:fld id="{9616AF46-D6C3-4578-B819-B4450B8B791A}" type="slidenum">
              <a:rPr lang="en-US" smtClean="0"/>
              <a:t>12</a:t>
            </a:fld>
            <a:endParaRPr lang="en-US"/>
          </a:p>
        </p:txBody>
      </p:sp>
    </p:spTree>
    <p:extLst>
      <p:ext uri="{BB962C8B-B14F-4D97-AF65-F5344CB8AC3E}">
        <p14:creationId xmlns:p14="http://schemas.microsoft.com/office/powerpoint/2010/main" val="267635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74812C6-2AF7-7630-C7A1-6EFB658F80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E9771E8-C9EE-03F7-E552-26084F947C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A61B4A6B-F273-6CDF-7022-757A17B34E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AC7280-A620-49A4-9F1B-C791D1F8A10D}" type="slidenum">
              <a:rPr lang="en-US" altLang="en-US" sz="1300" smtClean="0">
                <a:latin typeface="Franklin Gothic Medium" panose="020B0603020102020204" pitchFamily="34" charset="0"/>
              </a:rPr>
              <a:pPr>
                <a:spcBef>
                  <a:spcPct val="0"/>
                </a:spcBef>
              </a:pPr>
              <a:t>13</a:t>
            </a:fld>
            <a:endParaRPr lang="en-US" altLang="en-US" sz="1300">
              <a:latin typeface="Franklin Gothic Medium" panose="020B06030201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D21BEBC-DCB2-3B22-3725-AFDCFAA0CE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F9D7645-7482-613B-B66F-E6779CE0D2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Vickie</a:t>
            </a:r>
          </a:p>
        </p:txBody>
      </p:sp>
      <p:sp>
        <p:nvSpPr>
          <p:cNvPr id="15364" name="Slide Number Placeholder 3">
            <a:extLst>
              <a:ext uri="{FF2B5EF4-FFF2-40B4-BE49-F238E27FC236}">
                <a16:creationId xmlns:a16="http://schemas.microsoft.com/office/drawing/2014/main" id="{5CA49FF7-04E1-24BB-E1F5-575F136683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664743-6E12-4F29-9652-FCEB7F788180}" type="slidenum">
              <a:rPr lang="en-US" altLang="en-US" sz="1300" smtClean="0">
                <a:latin typeface="Franklin Gothic Medium" panose="020B0603020102020204" pitchFamily="34" charset="0"/>
              </a:rPr>
              <a:pPr>
                <a:spcBef>
                  <a:spcPct val="0"/>
                </a:spcBef>
              </a:pPr>
              <a:t>14</a:t>
            </a:fld>
            <a:endParaRPr lang="en-US" altLang="en-US" sz="1300">
              <a:latin typeface="Franklin Gothic Medium" panose="020B06030201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03E8766-A5BF-E376-B496-449FA12CFC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5DEB9A27-ACCA-DC9C-7754-FC9B43B5D0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8DCA60E1-C5B8-B6C7-0C4E-B68497DA98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E7C247-CA87-4931-AA48-9CB4189B477B}" type="slidenum">
              <a:rPr lang="en-US" altLang="en-US" sz="1300" smtClean="0">
                <a:latin typeface="Franklin Gothic Medium" panose="020B0603020102020204" pitchFamily="34" charset="0"/>
              </a:rPr>
              <a:pPr>
                <a:spcBef>
                  <a:spcPct val="0"/>
                </a:spcBef>
              </a:pPr>
              <a:t>15</a:t>
            </a:fld>
            <a:endParaRPr lang="en-US" altLang="en-US" sz="1300">
              <a:latin typeface="Franklin Gothic Medium" panose="020B06030201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72117EA-B85A-7511-7C74-BCF0ACFF62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11D67DE-401D-1730-027C-3DE3231DD5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E8D80B2E-A9D9-EBEF-D734-713DAC9865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D3E9C-6CAA-43FA-9EA5-BD2DC8CA70EF}" type="slidenum">
              <a:rPr lang="en-US" altLang="en-US" sz="1300" smtClean="0">
                <a:latin typeface="Franklin Gothic Medium" panose="020B0603020102020204" pitchFamily="34" charset="0"/>
              </a:rPr>
              <a:pPr>
                <a:spcBef>
                  <a:spcPct val="0"/>
                </a:spcBef>
              </a:pPr>
              <a:t>16</a:t>
            </a:fld>
            <a:endParaRPr lang="en-US" altLang="en-US" sz="1300">
              <a:latin typeface="Franklin Gothic Medium" panose="020B06030201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9A8066A-835E-FD9F-349B-6EFFCAD0FF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CD2C2ED-A864-A213-3D68-FA0398423B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36845A9A-65E8-EF01-6084-9746A75003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727771-41E7-4663-B44E-722E08203345}" type="slidenum">
              <a:rPr lang="en-US" altLang="en-US" sz="1300" smtClean="0">
                <a:latin typeface="Franklin Gothic Medium" panose="020B0603020102020204" pitchFamily="34" charset="0"/>
              </a:rPr>
              <a:pPr>
                <a:spcBef>
                  <a:spcPct val="0"/>
                </a:spcBef>
              </a:pPr>
              <a:t>17</a:t>
            </a:fld>
            <a:endParaRPr lang="en-US" altLang="en-US" sz="1300">
              <a:latin typeface="Franklin Gothic Medium" panose="020B06030201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FA0EAD4-0C99-B828-F5AE-C6F37274E5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BA4D569-5261-F0C1-882F-F4D2507D93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CACED058-79D3-B0AF-5CE4-DECB326676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4F2010-8700-4C55-8ACB-7F0E73DC0156}" type="slidenum">
              <a:rPr lang="en-US" altLang="en-US" sz="1300" smtClean="0">
                <a:latin typeface="Franklin Gothic Medium" panose="020B0603020102020204" pitchFamily="34" charset="0"/>
              </a:rPr>
              <a:pPr>
                <a:spcBef>
                  <a:spcPct val="0"/>
                </a:spcBef>
              </a:pPr>
              <a:t>18</a:t>
            </a:fld>
            <a:endParaRPr lang="en-US" altLang="en-US" sz="1300">
              <a:latin typeface="Franklin Gothic Medium" panose="020B06030201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710960E-AF3E-1327-2E7D-5492DA0E62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85" y="-17375"/>
            <a:ext cx="12254669" cy="3397529"/>
          </a:xfrm>
          <a:prstGeom prst="rect">
            <a:avLst/>
          </a:prstGeom>
        </p:spPr>
      </p:pic>
      <p:sp>
        <p:nvSpPr>
          <p:cNvPr id="2" name="Title 1">
            <a:extLst>
              <a:ext uri="{FF2B5EF4-FFF2-40B4-BE49-F238E27FC236}">
                <a16:creationId xmlns:a16="http://schemas.microsoft.com/office/drawing/2014/main" id="{37C4BADF-64A8-32C0-DD37-D930126B1E47}"/>
              </a:ext>
            </a:extLst>
          </p:cNvPr>
          <p:cNvSpPr>
            <a:spLocks noGrp="1"/>
          </p:cNvSpPr>
          <p:nvPr>
            <p:ph type="ctrTitle" hasCustomPrompt="1"/>
          </p:nvPr>
        </p:nvSpPr>
        <p:spPr>
          <a:xfrm>
            <a:off x="1524000" y="3477846"/>
            <a:ext cx="9144000" cy="1852371"/>
          </a:xfrm>
        </p:spPr>
        <p:txBody>
          <a:bodyPr anchor="b"/>
          <a:lstStyle>
            <a:lvl1pPr algn="ctr">
              <a:defRPr sz="6000">
                <a:solidFill>
                  <a:srgbClr val="253746"/>
                </a:solidFill>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873B354C-9E76-C874-C89A-358F2C40E5D1}"/>
              </a:ext>
            </a:extLst>
          </p:cNvPr>
          <p:cNvSpPr>
            <a:spLocks noGrp="1"/>
          </p:cNvSpPr>
          <p:nvPr>
            <p:ph type="subTitle" idx="1"/>
          </p:nvPr>
        </p:nvSpPr>
        <p:spPr>
          <a:xfrm>
            <a:off x="1524000" y="5392737"/>
            <a:ext cx="9144000" cy="685800"/>
          </a:xfrm>
        </p:spPr>
        <p:txBody>
          <a:bodyPr/>
          <a:lstStyle>
            <a:lvl1pPr marL="0" indent="0" algn="ctr">
              <a:buNone/>
              <a:defRPr sz="24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AE0A094-5303-2FBF-6199-36AC38791EFB}"/>
              </a:ext>
            </a:extLst>
          </p:cNvPr>
          <p:cNvSpPr>
            <a:spLocks noGrp="1"/>
          </p:cNvSpPr>
          <p:nvPr>
            <p:ph type="dt" sz="half" idx="10"/>
          </p:nvPr>
        </p:nvSpPr>
        <p:spPr/>
        <p:txBody>
          <a:bodyPr/>
          <a:lstStyle/>
          <a:p>
            <a:fld id="{55CF4532-F23C-49B9-8EAE-42880FA9A5F1}" type="datetimeFigureOut">
              <a:rPr lang="en-US" smtClean="0"/>
              <a:t>8/19/2024</a:t>
            </a:fld>
            <a:endParaRPr lang="en-US" dirty="0"/>
          </a:p>
        </p:txBody>
      </p:sp>
      <p:sp>
        <p:nvSpPr>
          <p:cNvPr id="5" name="Footer Placeholder 4">
            <a:extLst>
              <a:ext uri="{FF2B5EF4-FFF2-40B4-BE49-F238E27FC236}">
                <a16:creationId xmlns:a16="http://schemas.microsoft.com/office/drawing/2014/main" id="{46C717A5-D03E-DF49-FBF4-09AE192AB5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C6CB1F-8E10-ADB6-5701-1AA66B4218CE}"/>
              </a:ext>
            </a:extLst>
          </p:cNvPr>
          <p:cNvSpPr>
            <a:spLocks noGrp="1"/>
          </p:cNvSpPr>
          <p:nvPr>
            <p:ph type="sldNum" sz="quarter" idx="12"/>
          </p:nvPr>
        </p:nvSpPr>
        <p:spPr/>
        <p:txBody>
          <a:bodyPr/>
          <a:lstStyle/>
          <a:p>
            <a:fld id="{2D608FC8-DCEF-42F8-9173-0E50C0A7D663}" type="slidenum">
              <a:rPr lang="en-US" smtClean="0"/>
              <a:t>‹#›</a:t>
            </a:fld>
            <a:endParaRPr lang="en-US" dirty="0"/>
          </a:p>
        </p:txBody>
      </p:sp>
    </p:spTree>
    <p:extLst>
      <p:ext uri="{BB962C8B-B14F-4D97-AF65-F5344CB8AC3E}">
        <p14:creationId xmlns:p14="http://schemas.microsoft.com/office/powerpoint/2010/main" val="69215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5AB9-C999-BB3C-D322-A7D21995495F}"/>
              </a:ext>
            </a:extLst>
          </p:cNvPr>
          <p:cNvSpPr>
            <a:spLocks noGrp="1"/>
          </p:cNvSpPr>
          <p:nvPr>
            <p:ph type="title"/>
          </p:nvPr>
        </p:nvSpPr>
        <p:spPr>
          <a:xfrm>
            <a:off x="838200" y="766497"/>
            <a:ext cx="10515600" cy="1096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84358E-E29F-6D1B-C636-0A183470A3F8}"/>
              </a:ext>
            </a:extLst>
          </p:cNvPr>
          <p:cNvSpPr>
            <a:spLocks noGrp="1"/>
          </p:cNvSpPr>
          <p:nvPr>
            <p:ph type="body" orient="vert" idx="1"/>
          </p:nvPr>
        </p:nvSpPr>
        <p:spPr>
          <a:xfrm>
            <a:off x="838200" y="1956987"/>
            <a:ext cx="10515600" cy="42199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80A1B-468F-3C16-9B54-37420B029922}"/>
              </a:ext>
            </a:extLst>
          </p:cNvPr>
          <p:cNvSpPr>
            <a:spLocks noGrp="1"/>
          </p:cNvSpPr>
          <p:nvPr>
            <p:ph type="dt" sz="half" idx="10"/>
          </p:nvPr>
        </p:nvSpPr>
        <p:spPr/>
        <p:txBody>
          <a:bodyPr/>
          <a:lstStyle/>
          <a:p>
            <a:fld id="{55CF4532-F23C-49B9-8EAE-42880FA9A5F1}" type="datetimeFigureOut">
              <a:rPr lang="en-US" smtClean="0"/>
              <a:t>8/19/2024</a:t>
            </a:fld>
            <a:endParaRPr lang="en-US"/>
          </a:p>
        </p:txBody>
      </p:sp>
      <p:sp>
        <p:nvSpPr>
          <p:cNvPr id="5" name="Footer Placeholder 4">
            <a:extLst>
              <a:ext uri="{FF2B5EF4-FFF2-40B4-BE49-F238E27FC236}">
                <a16:creationId xmlns:a16="http://schemas.microsoft.com/office/drawing/2014/main" id="{2E960F9F-6F95-EC55-E4FE-28EFB166A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2F456-1A34-C026-9862-72EB2C3465EA}"/>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8" name="Graphic 7">
            <a:extLst>
              <a:ext uri="{FF2B5EF4-FFF2-40B4-BE49-F238E27FC236}">
                <a16:creationId xmlns:a16="http://schemas.microsoft.com/office/drawing/2014/main" id="{60117102-4767-B522-F4EE-ADA47A6710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96986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3E5FD-184F-27EA-D7FB-FDE3E5C83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6BE51F-D119-B366-4E57-C6FF08813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168AC-B061-BF44-747F-50608EC69225}"/>
              </a:ext>
            </a:extLst>
          </p:cNvPr>
          <p:cNvSpPr>
            <a:spLocks noGrp="1"/>
          </p:cNvSpPr>
          <p:nvPr>
            <p:ph type="dt" sz="half" idx="10"/>
          </p:nvPr>
        </p:nvSpPr>
        <p:spPr/>
        <p:txBody>
          <a:bodyPr/>
          <a:lstStyle/>
          <a:p>
            <a:fld id="{55CF4532-F23C-49B9-8EAE-42880FA9A5F1}" type="datetimeFigureOut">
              <a:rPr lang="en-US" smtClean="0"/>
              <a:t>8/19/2024</a:t>
            </a:fld>
            <a:endParaRPr lang="en-US"/>
          </a:p>
        </p:txBody>
      </p:sp>
      <p:sp>
        <p:nvSpPr>
          <p:cNvPr id="5" name="Footer Placeholder 4">
            <a:extLst>
              <a:ext uri="{FF2B5EF4-FFF2-40B4-BE49-F238E27FC236}">
                <a16:creationId xmlns:a16="http://schemas.microsoft.com/office/drawing/2014/main" id="{CE2A2425-1150-D6C6-8BA9-4A9774ECD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332F9-4F11-8994-40C7-0121C1CB925B}"/>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144187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4BE9-885E-4136-4128-AF1601E85DDA}"/>
              </a:ext>
            </a:extLst>
          </p:cNvPr>
          <p:cNvSpPr>
            <a:spLocks noGrp="1"/>
          </p:cNvSpPr>
          <p:nvPr>
            <p:ph type="title"/>
          </p:nvPr>
        </p:nvSpPr>
        <p:spPr>
          <a:xfrm>
            <a:off x="838200" y="1039086"/>
            <a:ext cx="10515600" cy="10099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7E275CD-50FD-4F7C-70AC-5E976AB056E1}"/>
              </a:ext>
            </a:extLst>
          </p:cNvPr>
          <p:cNvSpPr>
            <a:spLocks noGrp="1"/>
          </p:cNvSpPr>
          <p:nvPr>
            <p:ph idx="1"/>
          </p:nvPr>
        </p:nvSpPr>
        <p:spPr>
          <a:xfrm>
            <a:off x="838200" y="2177183"/>
            <a:ext cx="10515600" cy="40510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3907FF-1DD1-6F21-8D52-7AE6E982DEC0}"/>
              </a:ext>
            </a:extLst>
          </p:cNvPr>
          <p:cNvSpPr>
            <a:spLocks noGrp="1"/>
          </p:cNvSpPr>
          <p:nvPr>
            <p:ph type="dt" sz="half" idx="10"/>
          </p:nvPr>
        </p:nvSpPr>
        <p:spPr/>
        <p:txBody>
          <a:bodyPr/>
          <a:lstStyle/>
          <a:p>
            <a:fld id="{55CF4532-F23C-49B9-8EAE-42880FA9A5F1}" type="datetimeFigureOut">
              <a:rPr lang="en-US" smtClean="0"/>
              <a:t>8/19/2024</a:t>
            </a:fld>
            <a:endParaRPr lang="en-US"/>
          </a:p>
        </p:txBody>
      </p:sp>
      <p:sp>
        <p:nvSpPr>
          <p:cNvPr id="5" name="Footer Placeholder 4">
            <a:extLst>
              <a:ext uri="{FF2B5EF4-FFF2-40B4-BE49-F238E27FC236}">
                <a16:creationId xmlns:a16="http://schemas.microsoft.com/office/drawing/2014/main" id="{8CB4812C-A4DF-1439-03FC-C8D7966DE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A9726-9A2F-2438-5E51-4F3E0FC605B0}"/>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0F5BC296-F5BE-C50D-F1DF-FEBDF98451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298296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A30D-9003-FC13-5E25-119F64C31016}"/>
              </a:ext>
            </a:extLst>
          </p:cNvPr>
          <p:cNvSpPr>
            <a:spLocks noGrp="1"/>
          </p:cNvSpPr>
          <p:nvPr>
            <p:ph type="title"/>
          </p:nvPr>
        </p:nvSpPr>
        <p:spPr>
          <a:xfrm>
            <a:off x="831850" y="3516208"/>
            <a:ext cx="10515600" cy="11334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6A58F09-14D0-FC81-A8BA-8FCA37781383}"/>
              </a:ext>
            </a:extLst>
          </p:cNvPr>
          <p:cNvSpPr>
            <a:spLocks noGrp="1"/>
          </p:cNvSpPr>
          <p:nvPr>
            <p:ph type="body" idx="1"/>
          </p:nvPr>
        </p:nvSpPr>
        <p:spPr>
          <a:xfrm>
            <a:off x="831850" y="4785737"/>
            <a:ext cx="10515600" cy="1303913"/>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00C37F-ADA8-2032-789F-21106A7DA3A0}"/>
              </a:ext>
            </a:extLst>
          </p:cNvPr>
          <p:cNvSpPr>
            <a:spLocks noGrp="1"/>
          </p:cNvSpPr>
          <p:nvPr>
            <p:ph type="dt" sz="half" idx="10"/>
          </p:nvPr>
        </p:nvSpPr>
        <p:spPr/>
        <p:txBody>
          <a:bodyPr/>
          <a:lstStyle/>
          <a:p>
            <a:fld id="{55CF4532-F23C-49B9-8EAE-42880FA9A5F1}" type="datetimeFigureOut">
              <a:rPr lang="en-US" smtClean="0"/>
              <a:t>8/19/2024</a:t>
            </a:fld>
            <a:endParaRPr lang="en-US"/>
          </a:p>
        </p:txBody>
      </p:sp>
      <p:sp>
        <p:nvSpPr>
          <p:cNvPr id="5" name="Footer Placeholder 4">
            <a:extLst>
              <a:ext uri="{FF2B5EF4-FFF2-40B4-BE49-F238E27FC236}">
                <a16:creationId xmlns:a16="http://schemas.microsoft.com/office/drawing/2014/main" id="{BF277256-2A91-D40F-2950-49F64F87B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70DF3-68EC-1793-1CEE-A70F86E1B010}"/>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7" name="Graphic 6">
            <a:extLst>
              <a:ext uri="{FF2B5EF4-FFF2-40B4-BE49-F238E27FC236}">
                <a16:creationId xmlns:a16="http://schemas.microsoft.com/office/drawing/2014/main" id="{17259144-1BFC-7B71-130F-750E19A4AD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85" y="-17375"/>
            <a:ext cx="12254669" cy="3397529"/>
          </a:xfrm>
          <a:prstGeom prst="rect">
            <a:avLst/>
          </a:prstGeom>
        </p:spPr>
      </p:pic>
    </p:spTree>
    <p:extLst>
      <p:ext uri="{BB962C8B-B14F-4D97-AF65-F5344CB8AC3E}">
        <p14:creationId xmlns:p14="http://schemas.microsoft.com/office/powerpoint/2010/main" val="25267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2002-1723-ECB5-6797-F18C25573799}"/>
              </a:ext>
            </a:extLst>
          </p:cNvPr>
          <p:cNvSpPr>
            <a:spLocks noGrp="1"/>
          </p:cNvSpPr>
          <p:nvPr>
            <p:ph type="title"/>
          </p:nvPr>
        </p:nvSpPr>
        <p:spPr>
          <a:xfrm>
            <a:off x="838200" y="75114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319EDF3-1E0F-23E9-933B-E8B3D6F9232D}"/>
              </a:ext>
            </a:extLst>
          </p:cNvPr>
          <p:cNvSpPr>
            <a:spLocks noGrp="1"/>
          </p:cNvSpPr>
          <p:nvPr>
            <p:ph sz="half" idx="1"/>
          </p:nvPr>
        </p:nvSpPr>
        <p:spPr>
          <a:xfrm>
            <a:off x="838200" y="2213361"/>
            <a:ext cx="5181600" cy="3963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B289C85-9790-1BE8-A66A-1A7920255EA7}"/>
              </a:ext>
            </a:extLst>
          </p:cNvPr>
          <p:cNvSpPr>
            <a:spLocks noGrp="1"/>
          </p:cNvSpPr>
          <p:nvPr>
            <p:ph sz="half" idx="2"/>
          </p:nvPr>
        </p:nvSpPr>
        <p:spPr>
          <a:xfrm>
            <a:off x="6172200" y="2213361"/>
            <a:ext cx="5181600" cy="3963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1AFBDD-92A0-6C9F-1455-B0BA9B351FE5}"/>
              </a:ext>
            </a:extLst>
          </p:cNvPr>
          <p:cNvSpPr>
            <a:spLocks noGrp="1"/>
          </p:cNvSpPr>
          <p:nvPr>
            <p:ph type="dt" sz="half" idx="10"/>
          </p:nvPr>
        </p:nvSpPr>
        <p:spPr/>
        <p:txBody>
          <a:bodyPr/>
          <a:lstStyle/>
          <a:p>
            <a:fld id="{55CF4532-F23C-49B9-8EAE-42880FA9A5F1}" type="datetimeFigureOut">
              <a:rPr lang="en-US" smtClean="0"/>
              <a:t>8/19/2024</a:t>
            </a:fld>
            <a:endParaRPr lang="en-US"/>
          </a:p>
        </p:txBody>
      </p:sp>
      <p:sp>
        <p:nvSpPr>
          <p:cNvPr id="6" name="Footer Placeholder 5">
            <a:extLst>
              <a:ext uri="{FF2B5EF4-FFF2-40B4-BE49-F238E27FC236}">
                <a16:creationId xmlns:a16="http://schemas.microsoft.com/office/drawing/2014/main" id="{150F3606-AC95-669C-128A-655797BDF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7DE43-209F-F8D2-0827-D5AAF4481297}"/>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8" name="Graphic 7">
            <a:extLst>
              <a:ext uri="{FF2B5EF4-FFF2-40B4-BE49-F238E27FC236}">
                <a16:creationId xmlns:a16="http://schemas.microsoft.com/office/drawing/2014/main" id="{C20E7BB5-6BEA-5C6B-01B4-C4070E12B9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230512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9805-AA25-1DD6-5CA3-01C97FD3F14E}"/>
              </a:ext>
            </a:extLst>
          </p:cNvPr>
          <p:cNvSpPr>
            <a:spLocks noGrp="1"/>
          </p:cNvSpPr>
          <p:nvPr>
            <p:ph type="title"/>
          </p:nvPr>
        </p:nvSpPr>
        <p:spPr>
          <a:xfrm>
            <a:off x="839788" y="904270"/>
            <a:ext cx="10515600" cy="873968"/>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A408FA-CD68-9553-6EC9-0C096CF1AA85}"/>
              </a:ext>
            </a:extLst>
          </p:cNvPr>
          <p:cNvSpPr>
            <a:spLocks noGrp="1"/>
          </p:cNvSpPr>
          <p:nvPr>
            <p:ph type="body" idx="1"/>
          </p:nvPr>
        </p:nvSpPr>
        <p:spPr>
          <a:xfrm>
            <a:off x="839788" y="186801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381C41C-7C25-4F2C-18A1-E6C64A28B58D}"/>
              </a:ext>
            </a:extLst>
          </p:cNvPr>
          <p:cNvSpPr>
            <a:spLocks noGrp="1"/>
          </p:cNvSpPr>
          <p:nvPr>
            <p:ph sz="half" idx="2"/>
          </p:nvPr>
        </p:nvSpPr>
        <p:spPr>
          <a:xfrm>
            <a:off x="839788" y="2768837"/>
            <a:ext cx="5157787" cy="34208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8A3908-412C-51E1-1087-3400C20F871A}"/>
              </a:ext>
            </a:extLst>
          </p:cNvPr>
          <p:cNvSpPr>
            <a:spLocks noGrp="1"/>
          </p:cNvSpPr>
          <p:nvPr>
            <p:ph type="body" sz="quarter" idx="3"/>
          </p:nvPr>
        </p:nvSpPr>
        <p:spPr>
          <a:xfrm>
            <a:off x="6172200" y="186801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C3208D-3A61-D3A6-8A1C-7B05E6F3D1D3}"/>
              </a:ext>
            </a:extLst>
          </p:cNvPr>
          <p:cNvSpPr>
            <a:spLocks noGrp="1"/>
          </p:cNvSpPr>
          <p:nvPr>
            <p:ph sz="quarter" idx="4"/>
          </p:nvPr>
        </p:nvSpPr>
        <p:spPr>
          <a:xfrm>
            <a:off x="6172200" y="2768837"/>
            <a:ext cx="5183188" cy="3420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36E4C-BF2A-CDCE-5ABB-C01488F4CB4E}"/>
              </a:ext>
            </a:extLst>
          </p:cNvPr>
          <p:cNvSpPr>
            <a:spLocks noGrp="1"/>
          </p:cNvSpPr>
          <p:nvPr>
            <p:ph type="dt" sz="half" idx="10"/>
          </p:nvPr>
        </p:nvSpPr>
        <p:spPr/>
        <p:txBody>
          <a:bodyPr/>
          <a:lstStyle/>
          <a:p>
            <a:fld id="{55CF4532-F23C-49B9-8EAE-42880FA9A5F1}" type="datetimeFigureOut">
              <a:rPr lang="en-US" smtClean="0"/>
              <a:t>8/19/2024</a:t>
            </a:fld>
            <a:endParaRPr lang="en-US"/>
          </a:p>
        </p:txBody>
      </p:sp>
      <p:sp>
        <p:nvSpPr>
          <p:cNvPr id="8" name="Footer Placeholder 7">
            <a:extLst>
              <a:ext uri="{FF2B5EF4-FFF2-40B4-BE49-F238E27FC236}">
                <a16:creationId xmlns:a16="http://schemas.microsoft.com/office/drawing/2014/main" id="{FE1C7C5D-0F0F-1621-3774-902310E7C6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46C5C6-EC59-BD2C-1D1C-34ADF0E1B929}"/>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11" name="Graphic 10">
            <a:extLst>
              <a:ext uri="{FF2B5EF4-FFF2-40B4-BE49-F238E27FC236}">
                <a16:creationId xmlns:a16="http://schemas.microsoft.com/office/drawing/2014/main" id="{74F3CF3E-9EB0-DF76-3CC7-540505CE307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06830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A3134BC-6D0B-BE1E-AFC3-861BE23C27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730" y="-17374"/>
            <a:ext cx="12280308" cy="3404638"/>
          </a:xfrm>
          <a:prstGeom prst="rect">
            <a:avLst/>
          </a:prstGeom>
        </p:spPr>
      </p:pic>
      <p:sp>
        <p:nvSpPr>
          <p:cNvPr id="2" name="Title 1">
            <a:extLst>
              <a:ext uri="{FF2B5EF4-FFF2-40B4-BE49-F238E27FC236}">
                <a16:creationId xmlns:a16="http://schemas.microsoft.com/office/drawing/2014/main" id="{82C2459F-CE29-47B3-CF0B-F8459CEEDB70}"/>
              </a:ext>
            </a:extLst>
          </p:cNvPr>
          <p:cNvSpPr>
            <a:spLocks noGrp="1"/>
          </p:cNvSpPr>
          <p:nvPr>
            <p:ph type="title"/>
          </p:nvPr>
        </p:nvSpPr>
        <p:spPr>
          <a:xfrm>
            <a:off x="838200" y="3723622"/>
            <a:ext cx="10515600"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FC983AA-F69A-CFC5-A5DA-305BCF83546D}"/>
              </a:ext>
            </a:extLst>
          </p:cNvPr>
          <p:cNvSpPr>
            <a:spLocks noGrp="1"/>
          </p:cNvSpPr>
          <p:nvPr>
            <p:ph type="dt" sz="half" idx="10"/>
          </p:nvPr>
        </p:nvSpPr>
        <p:spPr/>
        <p:txBody>
          <a:bodyPr/>
          <a:lstStyle/>
          <a:p>
            <a:fld id="{55CF4532-F23C-49B9-8EAE-42880FA9A5F1}" type="datetimeFigureOut">
              <a:rPr lang="en-US" smtClean="0"/>
              <a:t>8/19/2024</a:t>
            </a:fld>
            <a:endParaRPr lang="en-US"/>
          </a:p>
        </p:txBody>
      </p:sp>
      <p:sp>
        <p:nvSpPr>
          <p:cNvPr id="4" name="Footer Placeholder 3">
            <a:extLst>
              <a:ext uri="{FF2B5EF4-FFF2-40B4-BE49-F238E27FC236}">
                <a16:creationId xmlns:a16="http://schemas.microsoft.com/office/drawing/2014/main" id="{C02765D4-A704-B4DD-CE84-D310C1896C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645C6-116B-6BA1-8C1E-C3D72B1565BB}"/>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97821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57DA2-57D5-0094-E0CF-3AC0DC446278}"/>
              </a:ext>
            </a:extLst>
          </p:cNvPr>
          <p:cNvSpPr>
            <a:spLocks noGrp="1"/>
          </p:cNvSpPr>
          <p:nvPr>
            <p:ph type="dt" sz="half" idx="10"/>
          </p:nvPr>
        </p:nvSpPr>
        <p:spPr/>
        <p:txBody>
          <a:bodyPr/>
          <a:lstStyle/>
          <a:p>
            <a:fld id="{55CF4532-F23C-49B9-8EAE-42880FA9A5F1}" type="datetimeFigureOut">
              <a:rPr lang="en-US" smtClean="0"/>
              <a:t>8/19/2024</a:t>
            </a:fld>
            <a:endParaRPr lang="en-US"/>
          </a:p>
        </p:txBody>
      </p:sp>
      <p:sp>
        <p:nvSpPr>
          <p:cNvPr id="3" name="Footer Placeholder 2">
            <a:extLst>
              <a:ext uri="{FF2B5EF4-FFF2-40B4-BE49-F238E27FC236}">
                <a16:creationId xmlns:a16="http://schemas.microsoft.com/office/drawing/2014/main" id="{D2D55C7D-E17F-A805-0B25-6C389A70C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67AC0F-DE6E-95E9-F094-4DAA2077E064}"/>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354811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158E-8C4B-04D3-8F20-A49B8F7AC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7F3168-93E7-51D4-704F-B62DFCAA96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E8809F-9442-B751-8D5D-27BC54496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642B1-57E5-C920-F25B-832EE73D682B}"/>
              </a:ext>
            </a:extLst>
          </p:cNvPr>
          <p:cNvSpPr>
            <a:spLocks noGrp="1"/>
          </p:cNvSpPr>
          <p:nvPr>
            <p:ph type="dt" sz="half" idx="10"/>
          </p:nvPr>
        </p:nvSpPr>
        <p:spPr/>
        <p:txBody>
          <a:bodyPr/>
          <a:lstStyle/>
          <a:p>
            <a:fld id="{55CF4532-F23C-49B9-8EAE-42880FA9A5F1}" type="datetimeFigureOut">
              <a:rPr lang="en-US" smtClean="0"/>
              <a:t>8/19/2024</a:t>
            </a:fld>
            <a:endParaRPr lang="en-US"/>
          </a:p>
        </p:txBody>
      </p:sp>
      <p:sp>
        <p:nvSpPr>
          <p:cNvPr id="6" name="Footer Placeholder 5">
            <a:extLst>
              <a:ext uri="{FF2B5EF4-FFF2-40B4-BE49-F238E27FC236}">
                <a16:creationId xmlns:a16="http://schemas.microsoft.com/office/drawing/2014/main" id="{A6125FAA-F774-B8FD-BE5A-C38B977FA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AF476-53E6-2B37-DEBC-5FE0367C45FB}"/>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7CEEE948-9A2B-B1DA-C7FC-B2A11DE494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2867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7D3C-93EF-ADF7-8EDD-74F2DDA53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B3D3E-A4C8-5E37-145B-AB10B6213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37DFC1-53E7-6AAC-21EE-591811FF0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E2353-1D1B-9443-81F9-9D7877634E02}"/>
              </a:ext>
            </a:extLst>
          </p:cNvPr>
          <p:cNvSpPr>
            <a:spLocks noGrp="1"/>
          </p:cNvSpPr>
          <p:nvPr>
            <p:ph type="dt" sz="half" idx="10"/>
          </p:nvPr>
        </p:nvSpPr>
        <p:spPr/>
        <p:txBody>
          <a:bodyPr/>
          <a:lstStyle/>
          <a:p>
            <a:fld id="{55CF4532-F23C-49B9-8EAE-42880FA9A5F1}" type="datetimeFigureOut">
              <a:rPr lang="en-US" smtClean="0"/>
              <a:t>8/19/2024</a:t>
            </a:fld>
            <a:endParaRPr lang="en-US"/>
          </a:p>
        </p:txBody>
      </p:sp>
      <p:sp>
        <p:nvSpPr>
          <p:cNvPr id="6" name="Footer Placeholder 5">
            <a:extLst>
              <a:ext uri="{FF2B5EF4-FFF2-40B4-BE49-F238E27FC236}">
                <a16:creationId xmlns:a16="http://schemas.microsoft.com/office/drawing/2014/main" id="{A6C49DDE-29D4-C148-7395-A470DC337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7D26D-E11D-C06C-34EC-5ED1A8DD4769}"/>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F5FC387F-6C35-0CFE-F983-8F28A3B956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85480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114FD-61DC-573F-BD82-E2E024FA6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FFC51-61D9-8C5F-B1B4-001B66D1D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B4178-B62B-BF75-7554-2040EFA6C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CF4532-F23C-49B9-8EAE-42880FA9A5F1}" type="datetimeFigureOut">
              <a:rPr lang="en-US" smtClean="0"/>
              <a:t>8/19/2024</a:t>
            </a:fld>
            <a:endParaRPr lang="en-US"/>
          </a:p>
        </p:txBody>
      </p:sp>
      <p:sp>
        <p:nvSpPr>
          <p:cNvPr id="5" name="Footer Placeholder 4">
            <a:extLst>
              <a:ext uri="{FF2B5EF4-FFF2-40B4-BE49-F238E27FC236}">
                <a16:creationId xmlns:a16="http://schemas.microsoft.com/office/drawing/2014/main" id="{24FC587E-6C4D-9974-BB53-882A822CD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25F2C4-6FA8-0A13-68E6-3329CED71C24}"/>
              </a:ext>
            </a:extLst>
          </p:cNvPr>
          <p:cNvSpPr>
            <a:spLocks noGrp="1"/>
          </p:cNvSpPr>
          <p:nvPr>
            <p:ph type="sldNum" sz="quarter" idx="4"/>
          </p:nvPr>
        </p:nvSpPr>
        <p:spPr>
          <a:xfrm>
            <a:off x="8610600" y="6356350"/>
            <a:ext cx="2088735"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608FC8-DCEF-42F8-9173-0E50C0A7D663}" type="slidenum">
              <a:rPr lang="en-US" smtClean="0"/>
              <a:t>‹#›</a:t>
            </a:fld>
            <a:endParaRPr lang="en-US" dirty="0"/>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CD0DD994-1387-F9A5-9AC6-5F27D54B39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4233" y="6417891"/>
            <a:ext cx="284515" cy="303583"/>
          </a:xfrm>
          <a:prstGeom prst="rect">
            <a:avLst/>
          </a:prstGeom>
        </p:spPr>
      </p:pic>
      <p:pic>
        <p:nvPicPr>
          <p:cNvPr id="8" name="Picture 7" descr="A blue and black logo&#10;&#10;Description automatically generated">
            <a:extLst>
              <a:ext uri="{FF2B5EF4-FFF2-40B4-BE49-F238E27FC236}">
                <a16:creationId xmlns:a16="http://schemas.microsoft.com/office/drawing/2014/main" id="{BE25D2C5-AA87-79D0-FD23-C438DBE2649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44764" y="6264274"/>
            <a:ext cx="1143003" cy="457201"/>
          </a:xfrm>
          <a:prstGeom prst="rect">
            <a:avLst/>
          </a:prstGeom>
        </p:spPr>
      </p:pic>
    </p:spTree>
    <p:extLst>
      <p:ext uri="{BB962C8B-B14F-4D97-AF65-F5344CB8AC3E}">
        <p14:creationId xmlns:p14="http://schemas.microsoft.com/office/powerpoint/2010/main" val="41570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amara.stewart@mshc.com" TargetMode="External"/><Relationship Id="rId2" Type="http://schemas.openxmlformats.org/officeDocument/2006/relationships/hyperlink" Target="mailto:Vickie.palfrey@mshc.com" TargetMode="External"/><Relationship Id="rId1" Type="http://schemas.openxmlformats.org/officeDocument/2006/relationships/slideLayout" Target="../slideLayouts/slideLayout2.xml"/><Relationship Id="rId4" Type="http://schemas.openxmlformats.org/officeDocument/2006/relationships/hyperlink" Target="mailto:Sharunda.chapman@mshc.com"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19DA7B9-D016-EBE2-28BB-7485D0CE370B}"/>
              </a:ext>
            </a:extLst>
          </p:cNvPr>
          <p:cNvPicPr>
            <a:picLocks noGrp="1" noRot="1" noChangeAspect="1" noMove="1" noResize="1" noEditPoints="1" noAdjustHandles="1" noChangeArrowheads="1" noChangeShapeType="1" noCrop="1"/>
          </p:cNvPicPr>
          <p:nvPr/>
        </p:nvPicPr>
        <p:blipFill rotWithShape="1">
          <a:blip r:embed="rId2">
            <a:extLst>
              <a:ext uri="{96DAC541-7B7A-43D3-8B79-37D633B846F1}">
                <asvg:svgBlip xmlns:asvg="http://schemas.microsoft.com/office/drawing/2016/SVG/main" r:embed="rId3"/>
              </a:ext>
            </a:extLst>
          </a:blip>
          <a:srcRect l="4" r="-3" b="2410"/>
          <a:stretch/>
        </p:blipFill>
        <p:spPr>
          <a:xfrm>
            <a:off x="-47002" y="0"/>
            <a:ext cx="12286004" cy="6858000"/>
          </a:xfrm>
          <a:prstGeom prst="rect">
            <a:avLst/>
          </a:prstGeom>
        </p:spPr>
      </p:pic>
      <p:pic>
        <p:nvPicPr>
          <p:cNvPr id="12" name="Picture 11" descr="A white logo with a house on a black background&#10;&#10;Description automatically generated">
            <a:extLst>
              <a:ext uri="{FF2B5EF4-FFF2-40B4-BE49-F238E27FC236}">
                <a16:creationId xmlns:a16="http://schemas.microsoft.com/office/drawing/2014/main" id="{46BC312D-5A80-10C0-97AD-58A2B326E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550" y="917130"/>
            <a:ext cx="6692900" cy="3377151"/>
          </a:xfrm>
          <a:prstGeom prst="rect">
            <a:avLst/>
          </a:prstGeom>
        </p:spPr>
      </p:pic>
      <p:pic>
        <p:nvPicPr>
          <p:cNvPr id="16" name="Graphic 15">
            <a:extLst>
              <a:ext uri="{FF2B5EF4-FFF2-40B4-BE49-F238E27FC236}">
                <a16:creationId xmlns:a16="http://schemas.microsoft.com/office/drawing/2014/main" id="{08FC6BD2-4B5E-AEFE-8575-9CE8F087D8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231" y="6142976"/>
            <a:ext cx="541538" cy="517525"/>
          </a:xfrm>
          <a:prstGeom prst="rect">
            <a:avLst/>
          </a:prstGeom>
        </p:spPr>
      </p:pic>
      <p:pic>
        <p:nvPicPr>
          <p:cNvPr id="6" name="Graphic 5">
            <a:extLst>
              <a:ext uri="{FF2B5EF4-FFF2-40B4-BE49-F238E27FC236}">
                <a16:creationId xmlns:a16="http://schemas.microsoft.com/office/drawing/2014/main" id="{307451C9-6ACF-B135-0132-1CA9170DA3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543" y="4775199"/>
            <a:ext cx="12722068" cy="1635125"/>
          </a:xfrm>
          <a:prstGeom prst="rect">
            <a:avLst/>
          </a:prstGeom>
        </p:spPr>
      </p:pic>
    </p:spTree>
    <p:extLst>
      <p:ext uri="{BB962C8B-B14F-4D97-AF65-F5344CB8AC3E}">
        <p14:creationId xmlns:p14="http://schemas.microsoft.com/office/powerpoint/2010/main" val="201811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67CE-EF73-B67D-25C3-520BBF398C67}"/>
              </a:ext>
            </a:extLst>
          </p:cNvPr>
          <p:cNvSpPr>
            <a:spLocks noGrp="1"/>
          </p:cNvSpPr>
          <p:nvPr>
            <p:ph type="title"/>
          </p:nvPr>
        </p:nvSpPr>
        <p:spPr/>
        <p:txBody>
          <a:bodyPr/>
          <a:lstStyle/>
          <a:p>
            <a:r>
              <a:rPr lang="en-US" dirty="0"/>
              <a:t>Eligible Agencies </a:t>
            </a:r>
          </a:p>
        </p:txBody>
      </p:sp>
      <p:sp>
        <p:nvSpPr>
          <p:cNvPr id="3" name="Text Placeholder 2">
            <a:extLst>
              <a:ext uri="{FF2B5EF4-FFF2-40B4-BE49-F238E27FC236}">
                <a16:creationId xmlns:a16="http://schemas.microsoft.com/office/drawing/2014/main" id="{9FEB4DCA-8C07-9E73-78E9-00A502CC2E96}"/>
              </a:ext>
            </a:extLst>
          </p:cNvPr>
          <p:cNvSpPr>
            <a:spLocks noGrp="1"/>
          </p:cNvSpPr>
          <p:nvPr>
            <p:ph type="body" idx="1"/>
          </p:nvPr>
        </p:nvSpPr>
        <p:spPr/>
        <p:txBody>
          <a:bodyPr/>
          <a:lstStyle/>
          <a:p>
            <a:r>
              <a:rPr lang="en-US" dirty="0"/>
              <a:t>HOPWA</a:t>
            </a:r>
          </a:p>
        </p:txBody>
      </p:sp>
      <p:sp>
        <p:nvSpPr>
          <p:cNvPr id="4" name="Content Placeholder 3">
            <a:extLst>
              <a:ext uri="{FF2B5EF4-FFF2-40B4-BE49-F238E27FC236}">
                <a16:creationId xmlns:a16="http://schemas.microsoft.com/office/drawing/2014/main" id="{40F5F58F-A6BB-4113-158A-BDF3FEDA8134}"/>
              </a:ext>
            </a:extLst>
          </p:cNvPr>
          <p:cNvSpPr>
            <a:spLocks noGrp="1"/>
          </p:cNvSpPr>
          <p:nvPr>
            <p:ph sz="half" idx="2"/>
          </p:nvPr>
        </p:nvSpPr>
        <p:spPr/>
        <p:txBody>
          <a:bodyPr>
            <a:normAutofit fontScale="92500"/>
          </a:bodyPr>
          <a:lstStyle/>
          <a:p>
            <a:r>
              <a:rPr lang="en-US" dirty="0"/>
              <a:t>Private nonprofit agencies</a:t>
            </a:r>
          </a:p>
          <a:p>
            <a:pPr lvl="1"/>
            <a:r>
              <a:rPr lang="en-US" dirty="0"/>
              <a:t>501c3</a:t>
            </a:r>
          </a:p>
        </p:txBody>
      </p:sp>
      <p:sp>
        <p:nvSpPr>
          <p:cNvPr id="5" name="Text Placeholder 4">
            <a:extLst>
              <a:ext uri="{FF2B5EF4-FFF2-40B4-BE49-F238E27FC236}">
                <a16:creationId xmlns:a16="http://schemas.microsoft.com/office/drawing/2014/main" id="{354543BC-CDA9-35A0-020F-3F4FA3BCBE98}"/>
              </a:ext>
            </a:extLst>
          </p:cNvPr>
          <p:cNvSpPr>
            <a:spLocks noGrp="1"/>
          </p:cNvSpPr>
          <p:nvPr>
            <p:ph type="body" sz="quarter" idx="3"/>
          </p:nvPr>
        </p:nvSpPr>
        <p:spPr/>
        <p:txBody>
          <a:bodyPr/>
          <a:lstStyle/>
          <a:p>
            <a:r>
              <a:rPr lang="en-US" dirty="0"/>
              <a:t>ESG</a:t>
            </a:r>
          </a:p>
        </p:txBody>
      </p:sp>
      <p:sp>
        <p:nvSpPr>
          <p:cNvPr id="6" name="Content Placeholder 5">
            <a:extLst>
              <a:ext uri="{FF2B5EF4-FFF2-40B4-BE49-F238E27FC236}">
                <a16:creationId xmlns:a16="http://schemas.microsoft.com/office/drawing/2014/main" id="{1823795B-B301-BAE6-8D99-31B5292DFA42}"/>
              </a:ext>
            </a:extLst>
          </p:cNvPr>
          <p:cNvSpPr>
            <a:spLocks noGrp="1"/>
          </p:cNvSpPr>
          <p:nvPr>
            <p:ph sz="quarter" idx="4"/>
          </p:nvPr>
        </p:nvSpPr>
        <p:spPr/>
        <p:txBody>
          <a:bodyPr>
            <a:normAutofit fontScale="92500"/>
          </a:bodyPr>
          <a:lstStyle/>
          <a:p>
            <a:r>
              <a:rPr lang="en-US" dirty="0"/>
              <a:t>CoCs and their nonprofit members</a:t>
            </a:r>
          </a:p>
          <a:p>
            <a:r>
              <a:rPr lang="en-US" dirty="0"/>
              <a:t>Homeless service providers (nonprofits) including churches</a:t>
            </a:r>
          </a:p>
          <a:p>
            <a:pPr lvl="1"/>
            <a:r>
              <a:rPr lang="en-US" dirty="0"/>
              <a:t>501c3 </a:t>
            </a:r>
          </a:p>
          <a:p>
            <a:r>
              <a:rPr lang="en-US" dirty="0"/>
              <a:t>Non entitlement local units of governments that operates existing homeless shelters</a:t>
            </a:r>
          </a:p>
        </p:txBody>
      </p:sp>
    </p:spTree>
    <p:extLst>
      <p:ext uri="{BB962C8B-B14F-4D97-AF65-F5344CB8AC3E}">
        <p14:creationId xmlns:p14="http://schemas.microsoft.com/office/powerpoint/2010/main" val="287364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7F53-4BB7-17C5-0006-5BA4095B5925}"/>
              </a:ext>
            </a:extLst>
          </p:cNvPr>
          <p:cNvSpPr>
            <a:spLocks noGrp="1"/>
          </p:cNvSpPr>
          <p:nvPr>
            <p:ph type="title"/>
          </p:nvPr>
        </p:nvSpPr>
        <p:spPr>
          <a:xfrm>
            <a:off x="708804" y="547380"/>
            <a:ext cx="10515600" cy="1009934"/>
          </a:xfrm>
        </p:spPr>
        <p:txBody>
          <a:bodyPr/>
          <a:lstStyle/>
          <a:p>
            <a:r>
              <a:rPr lang="en-US" dirty="0"/>
              <a:t>Recapture of Funds</a:t>
            </a:r>
          </a:p>
        </p:txBody>
      </p:sp>
      <p:sp>
        <p:nvSpPr>
          <p:cNvPr id="3" name="Content Placeholder 2">
            <a:extLst>
              <a:ext uri="{FF2B5EF4-FFF2-40B4-BE49-F238E27FC236}">
                <a16:creationId xmlns:a16="http://schemas.microsoft.com/office/drawing/2014/main" id="{40B9CCAF-B50F-0829-39E2-0E4DFCCEAFE7}"/>
              </a:ext>
            </a:extLst>
          </p:cNvPr>
          <p:cNvSpPr>
            <a:spLocks noGrp="1"/>
          </p:cNvSpPr>
          <p:nvPr>
            <p:ph idx="1"/>
          </p:nvPr>
        </p:nvSpPr>
        <p:spPr>
          <a:xfrm>
            <a:off x="838200" y="1871932"/>
            <a:ext cx="10515600" cy="4356255"/>
          </a:xfrm>
        </p:spPr>
        <p:txBody>
          <a:bodyPr>
            <a:normAutofit lnSpcReduction="10000"/>
          </a:bodyPr>
          <a:lstStyle/>
          <a:p>
            <a:r>
              <a:rPr lang="en-US" sz="1800" b="1" i="0" u="none" strike="noStrike" baseline="0" dirty="0">
                <a:solidFill>
                  <a:srgbClr val="FF0000"/>
                </a:solidFill>
                <a:latin typeface="Arial" panose="020B0604020202020204" pitchFamily="34" charset="0"/>
              </a:rPr>
              <a:t>Grant term- 1 YEAR</a:t>
            </a:r>
          </a:p>
          <a:p>
            <a:r>
              <a:rPr lang="en-US" sz="1800" b="0" i="0" u="none" strike="noStrike" baseline="0" dirty="0">
                <a:solidFill>
                  <a:srgbClr val="000000"/>
                </a:solidFill>
                <a:latin typeface="Arial" panose="020B0604020202020204" pitchFamily="34" charset="0"/>
              </a:rPr>
              <a:t>MHC may recapture funds previously awarded to an ESG/HOPWA recipient, and these funds maybe reallocate in any eligible category and to any eligible applicant. Requests for supplemental funds will be considered on a case- by-case basis with funds granted only in those instances where MHC can readily determine that additional funding is justified. Grant award limits are not applicable when considering the allocation of these funds. </a:t>
            </a:r>
          </a:p>
          <a:p>
            <a:r>
              <a:rPr lang="en-US" sz="1800" b="0" i="0" u="none" strike="noStrike" baseline="0" dirty="0">
                <a:solidFill>
                  <a:srgbClr val="000000"/>
                </a:solidFill>
                <a:latin typeface="Arial" panose="020B0604020202020204" pitchFamily="34" charset="0"/>
              </a:rPr>
              <a:t>MHC may recapture funds previously awarded to an ESG/HOPWA recipient for reasons such as </a:t>
            </a:r>
            <a:r>
              <a:rPr lang="en-US" sz="1800" b="1" i="0" u="none" strike="noStrike" baseline="0" dirty="0">
                <a:solidFill>
                  <a:srgbClr val="000000"/>
                </a:solidFill>
                <a:latin typeface="Arial" panose="020B0604020202020204" pitchFamily="34" charset="0"/>
              </a:rPr>
              <a:t>failure to satisfy timeliness of the implementation of the project</a:t>
            </a:r>
            <a:r>
              <a:rPr lang="en-US" sz="1800" b="0" i="0" u="none" strike="noStrike" baseline="0" dirty="0">
                <a:solidFill>
                  <a:srgbClr val="000000"/>
                </a:solidFill>
                <a:latin typeface="Arial" panose="020B0604020202020204" pitchFamily="34" charset="0"/>
              </a:rPr>
              <a:t>, failure to comply with contractual conditions, unresolved monitoring, or failure to complete project closeout. </a:t>
            </a:r>
          </a:p>
          <a:p>
            <a:pPr lvl="1"/>
            <a:r>
              <a:rPr lang="en-US" sz="1800" dirty="0">
                <a:solidFill>
                  <a:srgbClr val="000000"/>
                </a:solidFill>
                <a:latin typeface="Arial" panose="020B0604020202020204" pitchFamily="34" charset="0"/>
              </a:rPr>
              <a:t>Program activities and spending evaluated quarterly. </a:t>
            </a:r>
          </a:p>
          <a:p>
            <a:pPr lvl="1"/>
            <a:r>
              <a:rPr lang="en-US" sz="1800" dirty="0">
                <a:solidFill>
                  <a:srgbClr val="000000"/>
                </a:solidFill>
                <a:latin typeface="Arial" panose="020B0604020202020204" pitchFamily="34" charset="0"/>
              </a:rPr>
              <a:t>Mid-year evaluation </a:t>
            </a:r>
          </a:p>
          <a:p>
            <a:pPr lvl="2"/>
            <a:r>
              <a:rPr lang="en-US" sz="1800" dirty="0">
                <a:solidFill>
                  <a:srgbClr val="000000"/>
                </a:solidFill>
                <a:latin typeface="Arial" panose="020B0604020202020204" pitchFamily="34" charset="0"/>
              </a:rPr>
              <a:t>30% to 50% of your grant spent</a:t>
            </a:r>
          </a:p>
          <a:p>
            <a:pPr lvl="1"/>
            <a:r>
              <a:rPr lang="en-US" sz="1800" dirty="0">
                <a:solidFill>
                  <a:srgbClr val="000000"/>
                </a:solidFill>
                <a:latin typeface="Arial" panose="020B0604020202020204" pitchFamily="34" charset="0"/>
              </a:rPr>
              <a:t>If spending is insufficient, a portion of your grant may be recaptured by MHC and provided to another agency.</a:t>
            </a:r>
          </a:p>
          <a:p>
            <a:pPr lvl="1"/>
            <a:r>
              <a:rPr lang="en-US" sz="1800" dirty="0">
                <a:solidFill>
                  <a:srgbClr val="000000"/>
                </a:solidFill>
                <a:latin typeface="Arial" panose="020B0604020202020204" pitchFamily="34" charset="0"/>
              </a:rPr>
              <a:t>Amount recaptured will be based on agency spending trends</a:t>
            </a:r>
          </a:p>
        </p:txBody>
      </p:sp>
    </p:spTree>
    <p:extLst>
      <p:ext uri="{BB962C8B-B14F-4D97-AF65-F5344CB8AC3E}">
        <p14:creationId xmlns:p14="http://schemas.microsoft.com/office/powerpoint/2010/main" val="203591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4F88-F19F-6D92-60BD-FECAE2C54877}"/>
              </a:ext>
            </a:extLst>
          </p:cNvPr>
          <p:cNvSpPr>
            <a:spLocks noGrp="1"/>
          </p:cNvSpPr>
          <p:nvPr>
            <p:ph type="title"/>
          </p:nvPr>
        </p:nvSpPr>
        <p:spPr/>
        <p:txBody>
          <a:bodyPr/>
          <a:lstStyle/>
          <a:p>
            <a:pPr algn="ctr"/>
            <a:r>
              <a:rPr lang="en-US" dirty="0"/>
              <a:t>Emergency Solutions Grant (ESG) </a:t>
            </a:r>
          </a:p>
        </p:txBody>
      </p:sp>
    </p:spTree>
    <p:extLst>
      <p:ext uri="{BB962C8B-B14F-4D97-AF65-F5344CB8AC3E}">
        <p14:creationId xmlns:p14="http://schemas.microsoft.com/office/powerpoint/2010/main" val="348703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1021B9-5CE5-36CC-C18C-A63F6C5B5EA5}"/>
              </a:ext>
            </a:extLst>
          </p:cNvPr>
          <p:cNvSpPr>
            <a:spLocks noGrp="1"/>
          </p:cNvSpPr>
          <p:nvPr>
            <p:ph idx="1"/>
          </p:nvPr>
        </p:nvSpPr>
        <p:spPr>
          <a:xfrm>
            <a:off x="1905000" y="1323975"/>
            <a:ext cx="8534400" cy="4845050"/>
          </a:xfrm>
        </p:spPr>
        <p:txBody>
          <a:bodyPr/>
          <a:lstStyle/>
          <a:p>
            <a:pPr marL="320358" lvl="1" indent="0">
              <a:lnSpc>
                <a:spcPct val="150000"/>
              </a:lnSpc>
              <a:buNone/>
              <a:defRPr/>
            </a:pPr>
            <a:r>
              <a:rPr lang="en-US" sz="2800" b="1" dirty="0">
                <a:solidFill>
                  <a:srgbClr val="263746"/>
                </a:solidFill>
                <a:latin typeface="Franklin Gothic Demi Cond" panose="020B0706030402020204" pitchFamily="34" charset="0"/>
              </a:rPr>
              <a:t>ESG funds have five program components: </a:t>
            </a:r>
          </a:p>
          <a:p>
            <a:pPr marL="777558" lvl="1" indent="-457200">
              <a:lnSpc>
                <a:spcPct val="150000"/>
              </a:lnSpc>
              <a:defRPr/>
            </a:pPr>
            <a:r>
              <a:rPr lang="en-US" sz="2800" b="1" dirty="0">
                <a:solidFill>
                  <a:srgbClr val="263746"/>
                </a:solidFill>
                <a:latin typeface="Franklin Gothic Demi Cond" panose="020B0706030402020204" pitchFamily="34" charset="0"/>
              </a:rPr>
              <a:t>street outreach</a:t>
            </a:r>
          </a:p>
          <a:p>
            <a:pPr marL="777558" lvl="1" indent="-457200">
              <a:lnSpc>
                <a:spcPct val="150000"/>
              </a:lnSpc>
              <a:defRPr/>
            </a:pPr>
            <a:r>
              <a:rPr lang="en-US" sz="2800" b="1" dirty="0">
                <a:solidFill>
                  <a:srgbClr val="263746"/>
                </a:solidFill>
                <a:latin typeface="Franklin Gothic Demi Cond" panose="020B0706030402020204" pitchFamily="34" charset="0"/>
              </a:rPr>
              <a:t>emergency shelter</a:t>
            </a:r>
          </a:p>
          <a:p>
            <a:pPr marL="777558" lvl="1" indent="-457200">
              <a:lnSpc>
                <a:spcPct val="150000"/>
              </a:lnSpc>
              <a:defRPr/>
            </a:pPr>
            <a:r>
              <a:rPr lang="en-US" sz="2800" b="1" dirty="0">
                <a:solidFill>
                  <a:srgbClr val="263746"/>
                </a:solidFill>
                <a:latin typeface="Franklin Gothic Demi Cond" panose="020B0706030402020204" pitchFamily="34" charset="0"/>
              </a:rPr>
              <a:t>homelessness prevention</a:t>
            </a:r>
          </a:p>
          <a:p>
            <a:pPr marL="777558" lvl="1" indent="-457200">
              <a:lnSpc>
                <a:spcPct val="150000"/>
              </a:lnSpc>
              <a:defRPr/>
            </a:pPr>
            <a:r>
              <a:rPr lang="en-US" sz="2800" b="1" dirty="0">
                <a:solidFill>
                  <a:srgbClr val="263746"/>
                </a:solidFill>
                <a:latin typeface="Franklin Gothic Demi Cond" panose="020B0706030402020204" pitchFamily="34" charset="0"/>
              </a:rPr>
              <a:t>rapid re-housing assistance and </a:t>
            </a:r>
          </a:p>
          <a:p>
            <a:pPr marL="777558" lvl="1" indent="-457200">
              <a:lnSpc>
                <a:spcPct val="150000"/>
              </a:lnSpc>
              <a:defRPr/>
            </a:pPr>
            <a:r>
              <a:rPr lang="en-US" sz="2800" b="1" dirty="0">
                <a:solidFill>
                  <a:srgbClr val="263746"/>
                </a:solidFill>
                <a:latin typeface="Franklin Gothic Demi Cond" panose="020B0706030402020204" pitchFamily="34" charset="0"/>
              </a:rPr>
              <a:t>HMIS (Homeless Management Information Systems</a:t>
            </a:r>
          </a:p>
        </p:txBody>
      </p:sp>
      <p:sp>
        <p:nvSpPr>
          <p:cNvPr id="3" name="Title 2">
            <a:extLst>
              <a:ext uri="{FF2B5EF4-FFF2-40B4-BE49-F238E27FC236}">
                <a16:creationId xmlns:a16="http://schemas.microsoft.com/office/drawing/2014/main" id="{B2925036-D638-5E36-BBB9-2F4BB38F054B}"/>
              </a:ext>
            </a:extLst>
          </p:cNvPr>
          <p:cNvSpPr>
            <a:spLocks noGrp="1"/>
          </p:cNvSpPr>
          <p:nvPr>
            <p:ph type="title"/>
          </p:nvPr>
        </p:nvSpPr>
        <p:spPr>
          <a:xfrm>
            <a:off x="609600" y="386159"/>
            <a:ext cx="10515600" cy="1009934"/>
          </a:xfrm>
        </p:spPr>
        <p:txBody>
          <a:bodyPr>
            <a:normAutofit/>
          </a:bodyPr>
          <a:lstStyle/>
          <a:p>
            <a:pPr>
              <a:defRPr/>
            </a:pPr>
            <a:r>
              <a:rPr lang="en-US" sz="4800" dirty="0"/>
              <a:t>Components</a:t>
            </a:r>
            <a:endParaRPr lang="en-US" sz="3600" dirty="0"/>
          </a:p>
        </p:txBody>
      </p:sp>
      <p:pic>
        <p:nvPicPr>
          <p:cNvPr id="12292" name="Picture 3">
            <a:extLst>
              <a:ext uri="{FF2B5EF4-FFF2-40B4-BE49-F238E27FC236}">
                <a16:creationId xmlns:a16="http://schemas.microsoft.com/office/drawing/2014/main" id="{B5FD7B4B-DE3B-5BC9-16D3-BB2AF5C3CC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92814"/>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0D9F23BA-62D2-7821-56E8-BECB46EAB34F}"/>
              </a:ext>
            </a:extLst>
          </p:cNvPr>
          <p:cNvSpPr txBox="1">
            <a:spLocks/>
          </p:cNvSpPr>
          <p:nvPr/>
        </p:nvSpPr>
        <p:spPr>
          <a:xfrm>
            <a:off x="-846589" y="404086"/>
            <a:ext cx="8382000"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defRPr/>
            </a:pPr>
            <a:endParaRPr lang="en-US" sz="4000" dirty="0"/>
          </a:p>
        </p:txBody>
      </p:sp>
      <p:pic>
        <p:nvPicPr>
          <p:cNvPr id="12295" name="Picture 5">
            <a:extLst>
              <a:ext uri="{FF2B5EF4-FFF2-40B4-BE49-F238E27FC236}">
                <a16:creationId xmlns:a16="http://schemas.microsoft.com/office/drawing/2014/main" id="{7F261CD0-AE51-B725-496F-8F48156879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946776"/>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descr="N:\FORMS\HUD House.jpg">
            <a:extLst>
              <a:ext uri="{FF2B5EF4-FFF2-40B4-BE49-F238E27FC236}">
                <a16:creationId xmlns:a16="http://schemas.microsoft.com/office/drawing/2014/main" id="{335A7C9C-CBD7-6607-1C42-BD05A817D8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72188"/>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A60EEA-8F10-E42C-F2F0-A5DC971CA576}"/>
              </a:ext>
            </a:extLst>
          </p:cNvPr>
          <p:cNvSpPr>
            <a:spLocks noGrp="1"/>
          </p:cNvSpPr>
          <p:nvPr>
            <p:ph idx="1"/>
          </p:nvPr>
        </p:nvSpPr>
        <p:spPr>
          <a:xfrm>
            <a:off x="1905000" y="1323975"/>
            <a:ext cx="8407400" cy="4845050"/>
          </a:xfrm>
        </p:spPr>
        <p:txBody>
          <a:bodyPr>
            <a:normAutofit fontScale="92500"/>
          </a:bodyPr>
          <a:lstStyle/>
          <a:p>
            <a:pPr marL="320358" lvl="1" indent="0">
              <a:lnSpc>
                <a:spcPct val="150000"/>
              </a:lnSpc>
              <a:buNone/>
              <a:defRPr/>
            </a:pPr>
            <a:r>
              <a:rPr lang="en-US" sz="2800" b="1" u="sng" dirty="0">
                <a:solidFill>
                  <a:srgbClr val="263746"/>
                </a:solidFill>
                <a:latin typeface="Franklin Gothic Demi Cond" panose="020B0706030402020204" pitchFamily="34" charset="0"/>
              </a:rPr>
              <a:t>Street Outreach Component (24 CFR 576.101)</a:t>
            </a:r>
          </a:p>
          <a:p>
            <a:pPr marL="320358" lvl="1" indent="0">
              <a:lnSpc>
                <a:spcPct val="150000"/>
              </a:lnSpc>
              <a:buNone/>
              <a:defRPr/>
            </a:pPr>
            <a:r>
              <a:rPr lang="en-US" sz="2800" b="1" dirty="0">
                <a:solidFill>
                  <a:srgbClr val="263746"/>
                </a:solidFill>
                <a:latin typeface="Franklin Gothic Demi Cond" panose="020B0706030402020204" pitchFamily="34" charset="0"/>
              </a:rPr>
              <a:t>Funds may be used for costs of providing essential services necessary to reach out to unsheltered homeless people; connect them with emergency shelter, housing, or critical services; and provide urgent, non-facility-based care to unsheltered homeless people who are unwilling or unable to access emergency shelter, housing, or an appropriate health facility.</a:t>
            </a:r>
          </a:p>
        </p:txBody>
      </p:sp>
      <p:sp>
        <p:nvSpPr>
          <p:cNvPr id="3" name="Title 2">
            <a:extLst>
              <a:ext uri="{FF2B5EF4-FFF2-40B4-BE49-F238E27FC236}">
                <a16:creationId xmlns:a16="http://schemas.microsoft.com/office/drawing/2014/main" id="{C9B006CC-3507-EA16-F0DC-A3174F21E789}"/>
              </a:ext>
            </a:extLst>
          </p:cNvPr>
          <p:cNvSpPr>
            <a:spLocks noGrp="1"/>
          </p:cNvSpPr>
          <p:nvPr>
            <p:ph type="title"/>
          </p:nvPr>
        </p:nvSpPr>
        <p:spPr>
          <a:xfrm>
            <a:off x="527807" y="586080"/>
            <a:ext cx="10515600" cy="1009934"/>
          </a:xfrm>
        </p:spPr>
        <p:txBody>
          <a:bodyPr>
            <a:normAutofit/>
          </a:bodyPr>
          <a:lstStyle/>
          <a:p>
            <a:pPr>
              <a:defRPr/>
            </a:pPr>
            <a:r>
              <a:rPr lang="en-US" dirty="0"/>
              <a:t>Eligible activities</a:t>
            </a:r>
          </a:p>
        </p:txBody>
      </p:sp>
      <p:pic>
        <p:nvPicPr>
          <p:cNvPr id="14340" name="Picture 3">
            <a:extLst>
              <a:ext uri="{FF2B5EF4-FFF2-40B4-BE49-F238E27FC236}">
                <a16:creationId xmlns:a16="http://schemas.microsoft.com/office/drawing/2014/main" id="{57871138-1BE4-88D5-5776-B50843D031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92814"/>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a:extLst>
              <a:ext uri="{FF2B5EF4-FFF2-40B4-BE49-F238E27FC236}">
                <a16:creationId xmlns:a16="http://schemas.microsoft.com/office/drawing/2014/main" id="{DBEFDD07-D70A-8F73-4BA3-9125B55191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946776"/>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 descr="N:\FORMS\HUD House.jpg">
            <a:extLst>
              <a:ext uri="{FF2B5EF4-FFF2-40B4-BE49-F238E27FC236}">
                <a16:creationId xmlns:a16="http://schemas.microsoft.com/office/drawing/2014/main" id="{93C66198-D7D5-0A8F-D0A7-24A70FBFF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72188"/>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DDD920-3887-1E0D-847A-9905A515882F}"/>
              </a:ext>
            </a:extLst>
          </p:cNvPr>
          <p:cNvSpPr>
            <a:spLocks noGrp="1"/>
          </p:cNvSpPr>
          <p:nvPr>
            <p:ph idx="1"/>
          </p:nvPr>
        </p:nvSpPr>
        <p:spPr>
          <a:xfrm>
            <a:off x="1210491" y="1323975"/>
            <a:ext cx="9101909" cy="4845050"/>
          </a:xfrm>
        </p:spPr>
        <p:txBody>
          <a:bodyPr/>
          <a:lstStyle/>
          <a:p>
            <a:pPr marL="320358" lvl="1" indent="0">
              <a:lnSpc>
                <a:spcPct val="150000"/>
              </a:lnSpc>
              <a:buNone/>
              <a:defRPr/>
            </a:pPr>
            <a:r>
              <a:rPr lang="en-US" sz="2800" b="1" dirty="0">
                <a:solidFill>
                  <a:srgbClr val="263746"/>
                </a:solidFill>
                <a:latin typeface="Franklin Gothic Demi Cond" panose="020B0706030402020204" pitchFamily="34" charset="0"/>
              </a:rPr>
              <a:t>Street Outreach Component (24 CFR 576.101)</a:t>
            </a:r>
          </a:p>
          <a:p>
            <a:pPr marL="1234758" lvl="2" indent="-457200">
              <a:lnSpc>
                <a:spcPct val="150000"/>
              </a:lnSpc>
              <a:defRPr/>
            </a:pPr>
            <a:r>
              <a:rPr lang="en-US" sz="2800" b="1" dirty="0">
                <a:solidFill>
                  <a:srgbClr val="263746"/>
                </a:solidFill>
                <a:latin typeface="Franklin Gothic Demi Cond" panose="020B0706030402020204" pitchFamily="34" charset="0"/>
              </a:rPr>
              <a:t>Case Management</a:t>
            </a:r>
          </a:p>
          <a:p>
            <a:pPr marL="1234758" lvl="2" indent="-457200">
              <a:lnSpc>
                <a:spcPct val="150000"/>
              </a:lnSpc>
              <a:defRPr/>
            </a:pPr>
            <a:r>
              <a:rPr lang="en-US" sz="2800" b="1" dirty="0">
                <a:solidFill>
                  <a:srgbClr val="263746"/>
                </a:solidFill>
                <a:latin typeface="Franklin Gothic Demi Cond" panose="020B0706030402020204" pitchFamily="34" charset="0"/>
              </a:rPr>
              <a:t>Engagement</a:t>
            </a:r>
          </a:p>
          <a:p>
            <a:pPr marL="1234758" lvl="2" indent="-457200">
              <a:lnSpc>
                <a:spcPct val="150000"/>
              </a:lnSpc>
              <a:defRPr/>
            </a:pPr>
            <a:r>
              <a:rPr lang="en-US" sz="2800" b="1" dirty="0">
                <a:solidFill>
                  <a:srgbClr val="263746"/>
                </a:solidFill>
                <a:latin typeface="Franklin Gothic Demi Cond" panose="020B0706030402020204" pitchFamily="34" charset="0"/>
              </a:rPr>
              <a:t>Transportation</a:t>
            </a:r>
          </a:p>
          <a:p>
            <a:pPr marL="1234758" lvl="2" indent="-457200">
              <a:lnSpc>
                <a:spcPct val="150000"/>
              </a:lnSpc>
              <a:defRPr/>
            </a:pPr>
            <a:r>
              <a:rPr lang="en-US" sz="2800" b="1" dirty="0">
                <a:solidFill>
                  <a:srgbClr val="263746"/>
                </a:solidFill>
                <a:latin typeface="Franklin Gothic Demi Cond" panose="020B0706030402020204" pitchFamily="34" charset="0"/>
              </a:rPr>
              <a:t>Emergency Health Services</a:t>
            </a:r>
          </a:p>
          <a:p>
            <a:pPr marL="320358" lvl="1" indent="0">
              <a:lnSpc>
                <a:spcPct val="150000"/>
              </a:lnSpc>
              <a:buNone/>
              <a:defRPr/>
            </a:pPr>
            <a:endParaRPr lang="en-US" sz="2800" b="1" dirty="0">
              <a:solidFill>
                <a:srgbClr val="263746"/>
              </a:solidFill>
              <a:latin typeface="Franklin Gothic Demi Cond" panose="020B0706030402020204" pitchFamily="34" charset="0"/>
            </a:endParaRPr>
          </a:p>
        </p:txBody>
      </p:sp>
      <p:sp>
        <p:nvSpPr>
          <p:cNvPr id="3" name="Title 2">
            <a:extLst>
              <a:ext uri="{FF2B5EF4-FFF2-40B4-BE49-F238E27FC236}">
                <a16:creationId xmlns:a16="http://schemas.microsoft.com/office/drawing/2014/main" id="{BF135D4E-EEB4-8A4A-D113-6662E3529680}"/>
              </a:ext>
            </a:extLst>
          </p:cNvPr>
          <p:cNvSpPr>
            <a:spLocks noGrp="1"/>
          </p:cNvSpPr>
          <p:nvPr>
            <p:ph type="title"/>
          </p:nvPr>
        </p:nvSpPr>
        <p:spPr>
          <a:xfrm>
            <a:off x="609600" y="688975"/>
            <a:ext cx="10515600" cy="1009934"/>
          </a:xfrm>
        </p:spPr>
        <p:txBody>
          <a:bodyPr>
            <a:normAutofit/>
          </a:bodyPr>
          <a:lstStyle/>
          <a:p>
            <a:pPr>
              <a:defRPr/>
            </a:pPr>
            <a:r>
              <a:rPr lang="en-US" dirty="0"/>
              <a:t>Eligible activities</a:t>
            </a:r>
          </a:p>
        </p:txBody>
      </p:sp>
      <p:pic>
        <p:nvPicPr>
          <p:cNvPr id="16388" name="Picture 3">
            <a:extLst>
              <a:ext uri="{FF2B5EF4-FFF2-40B4-BE49-F238E27FC236}">
                <a16:creationId xmlns:a16="http://schemas.microsoft.com/office/drawing/2014/main" id="{13BD159D-B4AE-02BB-31CE-7730681A5C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92814"/>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40FB4E0E-8018-A27A-8A6A-24C78FA3B7C8}"/>
              </a:ext>
            </a:extLst>
          </p:cNvPr>
          <p:cNvSpPr txBox="1">
            <a:spLocks/>
          </p:cNvSpPr>
          <p:nvPr/>
        </p:nvSpPr>
        <p:spPr>
          <a:xfrm>
            <a:off x="1905000" y="508000"/>
            <a:ext cx="8382000"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defRPr/>
            </a:pPr>
            <a:endParaRPr lang="en-US" sz="4000" dirty="0"/>
          </a:p>
        </p:txBody>
      </p:sp>
      <p:pic>
        <p:nvPicPr>
          <p:cNvPr id="16391" name="Picture 5">
            <a:extLst>
              <a:ext uri="{FF2B5EF4-FFF2-40B4-BE49-F238E27FC236}">
                <a16:creationId xmlns:a16="http://schemas.microsoft.com/office/drawing/2014/main" id="{69145EC4-97A9-2CDD-1CBC-545C5AEDE1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946776"/>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descr="N:\FORMS\HUD House.jpg">
            <a:extLst>
              <a:ext uri="{FF2B5EF4-FFF2-40B4-BE49-F238E27FC236}">
                <a16:creationId xmlns:a16="http://schemas.microsoft.com/office/drawing/2014/main" id="{C1BE5C06-E085-958F-A238-50C56201F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72188"/>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0F3E5-2918-AC14-F9F9-E41873FDF629}"/>
              </a:ext>
            </a:extLst>
          </p:cNvPr>
          <p:cNvSpPr>
            <a:spLocks noGrp="1"/>
          </p:cNvSpPr>
          <p:nvPr>
            <p:ph idx="1"/>
          </p:nvPr>
        </p:nvSpPr>
        <p:spPr>
          <a:xfrm>
            <a:off x="1905000" y="1323975"/>
            <a:ext cx="8407400" cy="4845050"/>
          </a:xfrm>
        </p:spPr>
        <p:txBody>
          <a:bodyPr/>
          <a:lstStyle/>
          <a:p>
            <a:pPr marL="320358" lvl="1" indent="0">
              <a:lnSpc>
                <a:spcPct val="150000"/>
              </a:lnSpc>
              <a:buNone/>
              <a:defRPr/>
            </a:pPr>
            <a:r>
              <a:rPr lang="en-US" sz="2800" b="1" u="sng" dirty="0">
                <a:solidFill>
                  <a:srgbClr val="263746"/>
                </a:solidFill>
                <a:latin typeface="Franklin Gothic Demi Cond" panose="020B0706030402020204" pitchFamily="34" charset="0"/>
              </a:rPr>
              <a:t>Emergency Shelter Component (24 CFR 576.102)</a:t>
            </a:r>
          </a:p>
          <a:p>
            <a:pPr marL="320358" lvl="1" indent="0">
              <a:lnSpc>
                <a:spcPct val="150000"/>
              </a:lnSpc>
              <a:buNone/>
              <a:defRPr/>
            </a:pPr>
            <a:r>
              <a:rPr lang="en-US" sz="2800" b="1" dirty="0">
                <a:solidFill>
                  <a:srgbClr val="263746"/>
                </a:solidFill>
                <a:latin typeface="Franklin Gothic Demi Cond" panose="020B0706030402020204" pitchFamily="34" charset="0"/>
              </a:rPr>
              <a:t>Emergency shelter operations and services funded under this component provide access to emergency shelters and improve shelter quality. ESG funds may be used to provide essential services to homeless individuals and households in the emergency shelter and fund shelter operations. </a:t>
            </a:r>
          </a:p>
        </p:txBody>
      </p:sp>
      <p:sp>
        <p:nvSpPr>
          <p:cNvPr id="3" name="Title 2">
            <a:extLst>
              <a:ext uri="{FF2B5EF4-FFF2-40B4-BE49-F238E27FC236}">
                <a16:creationId xmlns:a16="http://schemas.microsoft.com/office/drawing/2014/main" id="{8CE30B9A-66D2-79E3-62A6-E82FCE1AA232}"/>
              </a:ext>
            </a:extLst>
          </p:cNvPr>
          <p:cNvSpPr>
            <a:spLocks noGrp="1"/>
          </p:cNvSpPr>
          <p:nvPr>
            <p:ph type="title"/>
          </p:nvPr>
        </p:nvSpPr>
        <p:spPr>
          <a:xfrm>
            <a:off x="446314" y="688975"/>
            <a:ext cx="10515600" cy="1009934"/>
          </a:xfrm>
        </p:spPr>
        <p:txBody>
          <a:bodyPr>
            <a:normAutofit/>
          </a:bodyPr>
          <a:lstStyle/>
          <a:p>
            <a:pPr>
              <a:defRPr/>
            </a:pPr>
            <a:r>
              <a:rPr lang="en-US" dirty="0"/>
              <a:t>Eligible activities</a:t>
            </a:r>
          </a:p>
        </p:txBody>
      </p:sp>
      <p:pic>
        <p:nvPicPr>
          <p:cNvPr id="18436" name="Picture 3">
            <a:extLst>
              <a:ext uri="{FF2B5EF4-FFF2-40B4-BE49-F238E27FC236}">
                <a16:creationId xmlns:a16="http://schemas.microsoft.com/office/drawing/2014/main" id="{37EC354C-2FC0-358B-BE9B-717211E831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92814"/>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F0969232-D5AE-14E3-5F3E-5F44CBCF359A}"/>
              </a:ext>
            </a:extLst>
          </p:cNvPr>
          <p:cNvSpPr txBox="1">
            <a:spLocks/>
          </p:cNvSpPr>
          <p:nvPr/>
        </p:nvSpPr>
        <p:spPr>
          <a:xfrm>
            <a:off x="1905000" y="508000"/>
            <a:ext cx="8382000" cy="635000"/>
          </a:xfrm>
          <a:prstGeom prst="rect">
            <a:avLst/>
          </a:prstGeom>
        </p:spPr>
        <p:txBody>
          <a:bodyPr anchor="ct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pPr>
              <a:defRPr/>
            </a:pPr>
            <a:endParaRPr lang="en-US" sz="4000" dirty="0"/>
          </a:p>
        </p:txBody>
      </p:sp>
      <p:pic>
        <p:nvPicPr>
          <p:cNvPr id="18439" name="Picture 5">
            <a:extLst>
              <a:ext uri="{FF2B5EF4-FFF2-40B4-BE49-F238E27FC236}">
                <a16:creationId xmlns:a16="http://schemas.microsoft.com/office/drawing/2014/main" id="{2B5155CB-E8B5-39E3-A788-CF8121CACF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946776"/>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descr="N:\FORMS\HUD House.jpg">
            <a:extLst>
              <a:ext uri="{FF2B5EF4-FFF2-40B4-BE49-F238E27FC236}">
                <a16:creationId xmlns:a16="http://schemas.microsoft.com/office/drawing/2014/main" id="{C7A74640-B6B4-8FE0-8993-423250F00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72188"/>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A9E65E-9119-7852-2BD1-6E233D1993B9}"/>
              </a:ext>
            </a:extLst>
          </p:cNvPr>
          <p:cNvSpPr>
            <a:spLocks noGrp="1"/>
          </p:cNvSpPr>
          <p:nvPr>
            <p:ph idx="1"/>
          </p:nvPr>
        </p:nvSpPr>
        <p:spPr>
          <a:xfrm>
            <a:off x="1905000" y="1323975"/>
            <a:ext cx="8407400" cy="4845050"/>
          </a:xfrm>
        </p:spPr>
        <p:txBody>
          <a:bodyPr>
            <a:normAutofit fontScale="77500" lnSpcReduction="20000"/>
          </a:bodyPr>
          <a:lstStyle/>
          <a:p>
            <a:pPr marL="320358" lvl="1" indent="0">
              <a:lnSpc>
                <a:spcPct val="150000"/>
              </a:lnSpc>
              <a:buNone/>
              <a:defRPr/>
            </a:pPr>
            <a:r>
              <a:rPr lang="en-US" sz="3600" b="1" u="sng" dirty="0">
                <a:solidFill>
                  <a:srgbClr val="263746"/>
                </a:solidFill>
                <a:latin typeface="Franklin Gothic Demi Cond" panose="020B0706030402020204" pitchFamily="34" charset="0"/>
              </a:rPr>
              <a:t>Emergency Shelter Component (24 CFR 576.102)</a:t>
            </a:r>
          </a:p>
          <a:p>
            <a:pPr marL="777558" lvl="1" indent="-457200">
              <a:lnSpc>
                <a:spcPct val="150000"/>
              </a:lnSpc>
              <a:defRPr/>
            </a:pPr>
            <a:r>
              <a:rPr lang="en-US" sz="2800" b="1" dirty="0">
                <a:solidFill>
                  <a:srgbClr val="263746"/>
                </a:solidFill>
                <a:latin typeface="Franklin Gothic Demi Cond" panose="020B0706030402020204" pitchFamily="34" charset="0"/>
              </a:rPr>
              <a:t>Essential Services:</a:t>
            </a:r>
          </a:p>
          <a:p>
            <a:pPr marL="1052195" lvl="2" indent="-457200">
              <a:lnSpc>
                <a:spcPct val="150000"/>
              </a:lnSpc>
              <a:defRPr/>
            </a:pPr>
            <a:r>
              <a:rPr lang="en-US" sz="2600" b="1" dirty="0">
                <a:solidFill>
                  <a:srgbClr val="263746"/>
                </a:solidFill>
                <a:latin typeface="Franklin Gothic Demi Cond" panose="020B0706030402020204" pitchFamily="34" charset="0"/>
              </a:rPr>
              <a:t>Case management</a:t>
            </a:r>
          </a:p>
          <a:p>
            <a:pPr marL="1052195" lvl="2" indent="-457200">
              <a:lnSpc>
                <a:spcPct val="150000"/>
              </a:lnSpc>
              <a:defRPr/>
            </a:pPr>
            <a:r>
              <a:rPr lang="en-US" sz="2600" b="1" dirty="0">
                <a:solidFill>
                  <a:srgbClr val="263746"/>
                </a:solidFill>
                <a:latin typeface="Franklin Gothic Demi Cond" panose="020B0706030402020204" pitchFamily="34" charset="0"/>
              </a:rPr>
              <a:t>Education services</a:t>
            </a:r>
          </a:p>
          <a:p>
            <a:pPr marL="1052195" lvl="2" indent="-457200">
              <a:lnSpc>
                <a:spcPct val="150000"/>
              </a:lnSpc>
              <a:defRPr/>
            </a:pPr>
            <a:r>
              <a:rPr lang="en-US" sz="2600" b="1" dirty="0">
                <a:solidFill>
                  <a:srgbClr val="263746"/>
                </a:solidFill>
                <a:latin typeface="Franklin Gothic Demi Cond" panose="020B0706030402020204" pitchFamily="34" charset="0"/>
              </a:rPr>
              <a:t>Employment assistance and job training</a:t>
            </a:r>
          </a:p>
          <a:p>
            <a:pPr marL="1052195" lvl="2" indent="-457200">
              <a:lnSpc>
                <a:spcPct val="150000"/>
              </a:lnSpc>
              <a:defRPr/>
            </a:pPr>
            <a:r>
              <a:rPr lang="en-US" sz="2600" b="1" dirty="0">
                <a:solidFill>
                  <a:srgbClr val="263746"/>
                </a:solidFill>
                <a:latin typeface="Franklin Gothic Demi Cond" panose="020B0706030402020204" pitchFamily="34" charset="0"/>
              </a:rPr>
              <a:t>Outpatient health service</a:t>
            </a:r>
          </a:p>
          <a:p>
            <a:pPr marL="1052195" lvl="2" indent="-457200">
              <a:lnSpc>
                <a:spcPct val="150000"/>
              </a:lnSpc>
              <a:defRPr/>
            </a:pPr>
            <a:r>
              <a:rPr lang="en-US" sz="2600" b="1" dirty="0">
                <a:solidFill>
                  <a:srgbClr val="263746"/>
                </a:solidFill>
                <a:latin typeface="Franklin Gothic Demi Cond" panose="020B0706030402020204" pitchFamily="34" charset="0"/>
              </a:rPr>
              <a:t>Life skills training</a:t>
            </a:r>
          </a:p>
          <a:p>
            <a:pPr marL="1052195" lvl="2" indent="-457200">
              <a:lnSpc>
                <a:spcPct val="150000"/>
              </a:lnSpc>
              <a:defRPr/>
            </a:pPr>
            <a:r>
              <a:rPr lang="en-US" sz="2600" b="1" dirty="0">
                <a:solidFill>
                  <a:srgbClr val="263746"/>
                </a:solidFill>
                <a:latin typeface="Franklin Gothic Demi Cond" panose="020B0706030402020204" pitchFamily="34" charset="0"/>
              </a:rPr>
              <a:t>Mental health service</a:t>
            </a:r>
          </a:p>
          <a:p>
            <a:pPr marL="1052195" lvl="2" indent="-457200">
              <a:lnSpc>
                <a:spcPct val="150000"/>
              </a:lnSpc>
              <a:defRPr/>
            </a:pPr>
            <a:r>
              <a:rPr lang="en-US" sz="2600" b="1" dirty="0">
                <a:solidFill>
                  <a:srgbClr val="263746"/>
                </a:solidFill>
                <a:latin typeface="Franklin Gothic Demi Cond" panose="020B0706030402020204" pitchFamily="34" charset="0"/>
              </a:rPr>
              <a:t>Substance abuse treatment</a:t>
            </a:r>
          </a:p>
          <a:p>
            <a:pPr marL="1052195" lvl="2" indent="-457200">
              <a:lnSpc>
                <a:spcPct val="150000"/>
              </a:lnSpc>
              <a:defRPr/>
            </a:pPr>
            <a:r>
              <a:rPr lang="en-US" sz="2600" b="1" dirty="0">
                <a:solidFill>
                  <a:srgbClr val="263746"/>
                </a:solidFill>
                <a:latin typeface="Franklin Gothic Demi Cond" panose="020B0706030402020204" pitchFamily="34" charset="0"/>
              </a:rPr>
              <a:t>Transportation</a:t>
            </a:r>
          </a:p>
        </p:txBody>
      </p:sp>
      <p:sp>
        <p:nvSpPr>
          <p:cNvPr id="3" name="Title 2">
            <a:extLst>
              <a:ext uri="{FF2B5EF4-FFF2-40B4-BE49-F238E27FC236}">
                <a16:creationId xmlns:a16="http://schemas.microsoft.com/office/drawing/2014/main" id="{55BF4080-2D1D-061D-2016-3E8CD84BB884}"/>
              </a:ext>
            </a:extLst>
          </p:cNvPr>
          <p:cNvSpPr>
            <a:spLocks noGrp="1"/>
          </p:cNvSpPr>
          <p:nvPr>
            <p:ph type="title"/>
          </p:nvPr>
        </p:nvSpPr>
        <p:spPr>
          <a:xfrm>
            <a:off x="507274" y="688975"/>
            <a:ext cx="10515600" cy="1009934"/>
          </a:xfrm>
        </p:spPr>
        <p:txBody>
          <a:bodyPr>
            <a:normAutofit/>
          </a:bodyPr>
          <a:lstStyle/>
          <a:p>
            <a:pPr>
              <a:defRPr/>
            </a:pPr>
            <a:r>
              <a:rPr lang="en-US" dirty="0"/>
              <a:t>Eligible activities</a:t>
            </a:r>
          </a:p>
        </p:txBody>
      </p:sp>
      <p:pic>
        <p:nvPicPr>
          <p:cNvPr id="20484" name="Picture 3">
            <a:extLst>
              <a:ext uri="{FF2B5EF4-FFF2-40B4-BE49-F238E27FC236}">
                <a16:creationId xmlns:a16="http://schemas.microsoft.com/office/drawing/2014/main" id="{EEC38B37-0B69-6A82-87DC-1E0132DFE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92814"/>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a:extLst>
              <a:ext uri="{FF2B5EF4-FFF2-40B4-BE49-F238E27FC236}">
                <a16:creationId xmlns:a16="http://schemas.microsoft.com/office/drawing/2014/main" id="{0E492B5E-F332-C115-801C-36FF211FDF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946776"/>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descr="N:\FORMS\HUD House.jpg">
            <a:extLst>
              <a:ext uri="{FF2B5EF4-FFF2-40B4-BE49-F238E27FC236}">
                <a16:creationId xmlns:a16="http://schemas.microsoft.com/office/drawing/2014/main" id="{AB450D8C-4737-36A6-13AA-A04A4472A0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72188"/>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8F518B-DE1E-DE93-2989-4A17642DA9DF}"/>
              </a:ext>
            </a:extLst>
          </p:cNvPr>
          <p:cNvSpPr>
            <a:spLocks noGrp="1"/>
          </p:cNvSpPr>
          <p:nvPr>
            <p:ph idx="1"/>
          </p:nvPr>
        </p:nvSpPr>
        <p:spPr>
          <a:xfrm>
            <a:off x="1905000" y="1323975"/>
            <a:ext cx="8407400" cy="4845050"/>
          </a:xfrm>
        </p:spPr>
        <p:txBody>
          <a:bodyPr/>
          <a:lstStyle/>
          <a:p>
            <a:pPr marL="320358" lvl="1" indent="0">
              <a:lnSpc>
                <a:spcPct val="150000"/>
              </a:lnSpc>
              <a:buNone/>
              <a:defRPr/>
            </a:pPr>
            <a:r>
              <a:rPr lang="en-US" sz="2800" b="1" u="sng" dirty="0">
                <a:solidFill>
                  <a:srgbClr val="263746"/>
                </a:solidFill>
                <a:latin typeface="Franklin Gothic Demi Cond" panose="020B0706030402020204" pitchFamily="34" charset="0"/>
              </a:rPr>
              <a:t>Emergency Shelter Component (24 CFR 576.102)</a:t>
            </a:r>
          </a:p>
          <a:p>
            <a:pPr marL="777558" lvl="1" indent="-457200">
              <a:lnSpc>
                <a:spcPct val="150000"/>
              </a:lnSpc>
              <a:defRPr/>
            </a:pPr>
            <a:r>
              <a:rPr lang="en-US" sz="2800" b="1" dirty="0">
                <a:solidFill>
                  <a:srgbClr val="263746"/>
                </a:solidFill>
                <a:latin typeface="Franklin Gothic Demi Cond" panose="020B0706030402020204" pitchFamily="34" charset="0"/>
              </a:rPr>
              <a:t>Shelter Operations</a:t>
            </a:r>
          </a:p>
          <a:p>
            <a:pPr marL="1052195" lvl="2" indent="-457200">
              <a:lnSpc>
                <a:spcPct val="150000"/>
              </a:lnSpc>
              <a:defRPr/>
            </a:pPr>
            <a:r>
              <a:rPr lang="en-US" sz="2600" b="1" dirty="0">
                <a:solidFill>
                  <a:srgbClr val="263746"/>
                </a:solidFill>
                <a:latin typeface="Franklin Gothic Demi Cond" panose="020B0706030402020204" pitchFamily="34" charset="0"/>
              </a:rPr>
              <a:t>Cost of maintenance</a:t>
            </a:r>
          </a:p>
          <a:p>
            <a:pPr marL="1052195" lvl="2" indent="-457200">
              <a:lnSpc>
                <a:spcPct val="150000"/>
              </a:lnSpc>
              <a:defRPr/>
            </a:pPr>
            <a:r>
              <a:rPr lang="en-US" sz="2600" b="1" dirty="0">
                <a:solidFill>
                  <a:srgbClr val="263746"/>
                </a:solidFill>
                <a:latin typeface="Franklin Gothic Demi Cond" panose="020B0706030402020204" pitchFamily="34" charset="0"/>
              </a:rPr>
              <a:t>Hotel or Motel voucher</a:t>
            </a:r>
          </a:p>
          <a:p>
            <a:pPr marL="594995" lvl="2" indent="0">
              <a:lnSpc>
                <a:spcPct val="150000"/>
              </a:lnSpc>
              <a:buNone/>
              <a:defRPr/>
            </a:pPr>
            <a:r>
              <a:rPr lang="en-US" sz="2600" b="1" dirty="0">
                <a:solidFill>
                  <a:srgbClr val="263746"/>
                </a:solidFill>
                <a:latin typeface="Franklin Gothic Demi Cond" panose="020B0706030402020204" pitchFamily="34" charset="0"/>
              </a:rPr>
              <a:t>All items purchased must be for the operation of the shelter.</a:t>
            </a:r>
          </a:p>
          <a:p>
            <a:pPr marL="594995" lvl="2" indent="0">
              <a:lnSpc>
                <a:spcPct val="150000"/>
              </a:lnSpc>
              <a:buNone/>
              <a:defRPr/>
            </a:pPr>
            <a:endParaRPr lang="en-US" sz="2600" b="1" dirty="0">
              <a:solidFill>
                <a:srgbClr val="263746"/>
              </a:solidFill>
              <a:latin typeface="Franklin Gothic Demi Cond" panose="020B0706030402020204" pitchFamily="34" charset="0"/>
            </a:endParaRPr>
          </a:p>
        </p:txBody>
      </p:sp>
      <p:sp>
        <p:nvSpPr>
          <p:cNvPr id="3" name="Title 2">
            <a:extLst>
              <a:ext uri="{FF2B5EF4-FFF2-40B4-BE49-F238E27FC236}">
                <a16:creationId xmlns:a16="http://schemas.microsoft.com/office/drawing/2014/main" id="{02D314DF-A9A6-35FA-C647-1EA83C0E2D45}"/>
              </a:ext>
            </a:extLst>
          </p:cNvPr>
          <p:cNvSpPr>
            <a:spLocks noGrp="1"/>
          </p:cNvSpPr>
          <p:nvPr>
            <p:ph type="title"/>
          </p:nvPr>
        </p:nvSpPr>
        <p:spPr>
          <a:xfrm>
            <a:off x="455023" y="525280"/>
            <a:ext cx="10515600" cy="1009934"/>
          </a:xfrm>
        </p:spPr>
        <p:txBody>
          <a:bodyPr>
            <a:normAutofit/>
          </a:bodyPr>
          <a:lstStyle/>
          <a:p>
            <a:pPr>
              <a:defRPr/>
            </a:pPr>
            <a:r>
              <a:rPr lang="en-US" dirty="0"/>
              <a:t>Eligible activities</a:t>
            </a:r>
          </a:p>
        </p:txBody>
      </p:sp>
      <p:pic>
        <p:nvPicPr>
          <p:cNvPr id="22532" name="Picture 3">
            <a:extLst>
              <a:ext uri="{FF2B5EF4-FFF2-40B4-BE49-F238E27FC236}">
                <a16:creationId xmlns:a16="http://schemas.microsoft.com/office/drawing/2014/main" id="{C1A21799-CA09-F518-3ACB-D2508B4BF4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92814"/>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a:extLst>
              <a:ext uri="{FF2B5EF4-FFF2-40B4-BE49-F238E27FC236}">
                <a16:creationId xmlns:a16="http://schemas.microsoft.com/office/drawing/2014/main" id="{FE2E728B-4998-19D5-AAF6-CFD68B0E34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946776"/>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 descr="N:\FORMS\HUD House.jpg">
            <a:extLst>
              <a:ext uri="{FF2B5EF4-FFF2-40B4-BE49-F238E27FC236}">
                <a16:creationId xmlns:a16="http://schemas.microsoft.com/office/drawing/2014/main" id="{FE541578-4BD8-DFF3-A0D1-8F30383337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72188"/>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9B0E5A-5B58-88E0-0E53-EF644F985AF3}"/>
              </a:ext>
            </a:extLst>
          </p:cNvPr>
          <p:cNvSpPr>
            <a:spLocks noGrp="1"/>
          </p:cNvSpPr>
          <p:nvPr>
            <p:ph idx="1"/>
          </p:nvPr>
        </p:nvSpPr>
        <p:spPr>
          <a:xfrm>
            <a:off x="1905000" y="1143000"/>
            <a:ext cx="8407400" cy="5207000"/>
          </a:xfrm>
        </p:spPr>
        <p:txBody>
          <a:bodyPr>
            <a:normAutofit fontScale="77500" lnSpcReduction="20000"/>
          </a:bodyPr>
          <a:lstStyle/>
          <a:p>
            <a:pPr marL="320358" lvl="1" indent="0">
              <a:lnSpc>
                <a:spcPct val="150000"/>
              </a:lnSpc>
              <a:buNone/>
              <a:defRPr/>
            </a:pPr>
            <a:r>
              <a:rPr lang="en-US" sz="2800" b="1" u="sng" dirty="0">
                <a:solidFill>
                  <a:srgbClr val="263746"/>
                </a:solidFill>
                <a:latin typeface="Franklin Gothic Demi Cond" panose="020B0706030402020204" pitchFamily="34" charset="0"/>
              </a:rPr>
              <a:t>Homelessness Prevention Component (24 CFR 576.103) </a:t>
            </a:r>
          </a:p>
          <a:p>
            <a:pPr marL="320358" lvl="1" indent="0">
              <a:lnSpc>
                <a:spcPct val="150000"/>
              </a:lnSpc>
              <a:buNone/>
              <a:defRPr/>
            </a:pPr>
            <a:r>
              <a:rPr lang="en-US" b="1" dirty="0">
                <a:solidFill>
                  <a:srgbClr val="263746"/>
                </a:solidFill>
                <a:latin typeface="Franklin Gothic Demi Cond" panose="020B0706030402020204" pitchFamily="34" charset="0"/>
              </a:rPr>
              <a:t>Funds may be used to prevent an individual or a family from moving into an emergency shelter or another place described in paragraph (1) of the “homeless” definition in §576.2. Allowable activities for services provided with homeless prevention is in accordance with the housing relocation and stabilization services requirements in § 576.105. </a:t>
            </a:r>
          </a:p>
          <a:p>
            <a:pPr marL="320358" lvl="1" indent="0">
              <a:lnSpc>
                <a:spcPct val="150000"/>
              </a:lnSpc>
              <a:buNone/>
              <a:defRPr/>
            </a:pPr>
            <a:r>
              <a:rPr lang="en-US" b="1" dirty="0">
                <a:solidFill>
                  <a:srgbClr val="263746"/>
                </a:solidFill>
                <a:latin typeface="Franklin Gothic Demi Cond" panose="020B0706030402020204" pitchFamily="34" charset="0"/>
              </a:rPr>
              <a:t>Homeless Prevention eligibility:  </a:t>
            </a:r>
          </a:p>
          <a:p>
            <a:pPr marL="663258" lvl="1" indent="-342900">
              <a:lnSpc>
                <a:spcPct val="150000"/>
              </a:lnSpc>
              <a:defRPr/>
            </a:pPr>
            <a:r>
              <a:rPr lang="en-US" b="1" dirty="0">
                <a:solidFill>
                  <a:srgbClr val="263746"/>
                </a:solidFill>
                <a:latin typeface="Franklin Gothic Demi Cond" panose="020B0706030402020204" pitchFamily="34" charset="0"/>
              </a:rPr>
              <a:t>Must meet the criteria under the “at risk of homelessness” definition, or </a:t>
            </a:r>
          </a:p>
          <a:p>
            <a:pPr marL="937895" lvl="2" indent="-342900">
              <a:lnSpc>
                <a:spcPct val="150000"/>
              </a:lnSpc>
              <a:defRPr/>
            </a:pPr>
            <a:r>
              <a:rPr lang="en-US" sz="2200" b="1" dirty="0">
                <a:solidFill>
                  <a:srgbClr val="263746"/>
                </a:solidFill>
                <a:latin typeface="Franklin Gothic Demi Cond" panose="020B0706030402020204" pitchFamily="34" charset="0"/>
              </a:rPr>
              <a:t>meet the criteria in paragraph (2), (3), or (4) of the “homeless” definition </a:t>
            </a:r>
          </a:p>
          <a:p>
            <a:pPr marL="663258" lvl="1" indent="-342900">
              <a:lnSpc>
                <a:spcPct val="150000"/>
              </a:lnSpc>
              <a:defRPr/>
            </a:pPr>
            <a:r>
              <a:rPr lang="en-US" b="1" dirty="0">
                <a:solidFill>
                  <a:srgbClr val="263746"/>
                </a:solidFill>
                <a:latin typeface="Franklin Gothic Demi Cond" panose="020B0706030402020204" pitchFamily="34" charset="0"/>
              </a:rPr>
              <a:t>And meet the “But For” assessment §576.2 </a:t>
            </a:r>
          </a:p>
          <a:p>
            <a:pPr marL="663258" lvl="1" indent="-342900">
              <a:lnSpc>
                <a:spcPct val="150000"/>
              </a:lnSpc>
              <a:defRPr/>
            </a:pPr>
            <a:r>
              <a:rPr lang="en-US" b="1" dirty="0">
                <a:solidFill>
                  <a:srgbClr val="263746"/>
                </a:solidFill>
                <a:latin typeface="Franklin Gothic Demi Cond" panose="020B0706030402020204" pitchFamily="34" charset="0"/>
              </a:rPr>
              <a:t>And have an annual income at or below 30% of median family income (AMI) for the area as determined by HUD. </a:t>
            </a:r>
          </a:p>
        </p:txBody>
      </p:sp>
      <p:sp>
        <p:nvSpPr>
          <p:cNvPr id="3" name="Title 2">
            <a:extLst>
              <a:ext uri="{FF2B5EF4-FFF2-40B4-BE49-F238E27FC236}">
                <a16:creationId xmlns:a16="http://schemas.microsoft.com/office/drawing/2014/main" id="{97298D05-BA72-2068-FDCC-A7C4AB67C8D2}"/>
              </a:ext>
            </a:extLst>
          </p:cNvPr>
          <p:cNvSpPr>
            <a:spLocks noGrp="1"/>
          </p:cNvSpPr>
          <p:nvPr>
            <p:ph type="title"/>
          </p:nvPr>
        </p:nvSpPr>
        <p:spPr>
          <a:xfrm>
            <a:off x="690154" y="508000"/>
            <a:ext cx="10515600" cy="1009934"/>
          </a:xfrm>
        </p:spPr>
        <p:txBody>
          <a:bodyPr>
            <a:normAutofit/>
          </a:bodyPr>
          <a:lstStyle/>
          <a:p>
            <a:pPr>
              <a:defRPr/>
            </a:pPr>
            <a:r>
              <a:rPr lang="en-US" dirty="0"/>
              <a:t>Eligible activities</a:t>
            </a:r>
          </a:p>
        </p:txBody>
      </p:sp>
      <p:pic>
        <p:nvPicPr>
          <p:cNvPr id="24580" name="Picture 3">
            <a:extLst>
              <a:ext uri="{FF2B5EF4-FFF2-40B4-BE49-F238E27FC236}">
                <a16:creationId xmlns:a16="http://schemas.microsoft.com/office/drawing/2014/main" id="{EBDCC3A4-6A92-7C4E-D86F-5262EEBCB7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92814"/>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a:extLst>
              <a:ext uri="{FF2B5EF4-FFF2-40B4-BE49-F238E27FC236}">
                <a16:creationId xmlns:a16="http://schemas.microsoft.com/office/drawing/2014/main" id="{5C6229BF-EE01-D479-A9B2-6B8B7E8E07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946776"/>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N:\FORMS\HUD House.jpg">
            <a:extLst>
              <a:ext uri="{FF2B5EF4-FFF2-40B4-BE49-F238E27FC236}">
                <a16:creationId xmlns:a16="http://schemas.microsoft.com/office/drawing/2014/main" id="{66759AD0-3DB5-C52C-4949-E5BF1309C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72188"/>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1B85E0-16EB-A637-5F18-91939AF7990B}"/>
              </a:ext>
            </a:extLst>
          </p:cNvPr>
          <p:cNvPicPr>
            <a:picLocks noChangeAspect="1"/>
          </p:cNvPicPr>
          <p:nvPr/>
        </p:nvPicPr>
        <p:blipFill>
          <a:blip r:embed="rId3"/>
          <a:srcRect t="7597" b="2058"/>
          <a:stretch/>
        </p:blipFill>
        <p:spPr>
          <a:xfrm>
            <a:off x="20" y="1282"/>
            <a:ext cx="12191980" cy="6856718"/>
          </a:xfrm>
          <a:prstGeom prst="rect">
            <a:avLst/>
          </a:prstGeom>
        </p:spPr>
      </p:pic>
    </p:spTree>
    <p:extLst>
      <p:ext uri="{BB962C8B-B14F-4D97-AF65-F5344CB8AC3E}">
        <p14:creationId xmlns:p14="http://schemas.microsoft.com/office/powerpoint/2010/main" val="3088121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C6ACBA-3D6D-C1EE-BB05-85C868718D08}"/>
              </a:ext>
            </a:extLst>
          </p:cNvPr>
          <p:cNvSpPr>
            <a:spLocks noGrp="1"/>
          </p:cNvSpPr>
          <p:nvPr>
            <p:ph idx="1"/>
          </p:nvPr>
        </p:nvSpPr>
        <p:spPr>
          <a:xfrm>
            <a:off x="1905000" y="1323975"/>
            <a:ext cx="8407400" cy="4845050"/>
          </a:xfrm>
        </p:spPr>
        <p:txBody>
          <a:bodyPr>
            <a:normAutofit fontScale="85000" lnSpcReduction="20000"/>
          </a:bodyPr>
          <a:lstStyle/>
          <a:p>
            <a:pPr marL="320358" lvl="1" indent="0">
              <a:lnSpc>
                <a:spcPct val="150000"/>
              </a:lnSpc>
              <a:buNone/>
              <a:defRPr/>
            </a:pPr>
            <a:r>
              <a:rPr lang="en-US" sz="2600" b="1" u="sng" dirty="0">
                <a:solidFill>
                  <a:srgbClr val="263746"/>
                </a:solidFill>
                <a:latin typeface="Franklin Gothic Demi Cond" panose="020B0706030402020204" pitchFamily="34" charset="0"/>
              </a:rPr>
              <a:t>Homelessness Prevention Component (24 CFR 576.103; 105; 106)</a:t>
            </a:r>
            <a:r>
              <a:rPr lang="en-US" b="1" u="sng" dirty="0">
                <a:solidFill>
                  <a:srgbClr val="263746"/>
                </a:solidFill>
                <a:latin typeface="Franklin Gothic Demi Cond" panose="020B0706030402020204" pitchFamily="34" charset="0"/>
              </a:rPr>
              <a:t> </a:t>
            </a:r>
          </a:p>
          <a:p>
            <a:pPr marL="663258" lvl="1" indent="-342900">
              <a:lnSpc>
                <a:spcPct val="150000"/>
              </a:lnSpc>
              <a:defRPr/>
            </a:pPr>
            <a:r>
              <a:rPr lang="en-US" b="1" dirty="0">
                <a:solidFill>
                  <a:srgbClr val="263746"/>
                </a:solidFill>
                <a:latin typeface="Franklin Gothic Demi Cond" panose="020B0706030402020204" pitchFamily="34" charset="0"/>
              </a:rPr>
              <a:t>Rental Assistance: rental assistance and rental arrears</a:t>
            </a:r>
          </a:p>
          <a:p>
            <a:pPr marL="663258" lvl="1" indent="-342900">
              <a:lnSpc>
                <a:spcPct val="150000"/>
              </a:lnSpc>
              <a:defRPr/>
            </a:pPr>
            <a:r>
              <a:rPr lang="en-US" b="1" dirty="0">
                <a:solidFill>
                  <a:srgbClr val="263746"/>
                </a:solidFill>
                <a:latin typeface="Franklin Gothic Demi Cond" panose="020B0706030402020204" pitchFamily="34" charset="0"/>
              </a:rPr>
              <a:t>Financial assistance: rental application fees, security and utility deposits, utility payments, last month's rent, moving costs</a:t>
            </a:r>
          </a:p>
          <a:p>
            <a:pPr marL="663258" lvl="1" indent="-342900">
              <a:lnSpc>
                <a:spcPct val="150000"/>
              </a:lnSpc>
              <a:defRPr/>
            </a:pPr>
            <a:r>
              <a:rPr lang="en-US" b="1" dirty="0">
                <a:solidFill>
                  <a:srgbClr val="263746"/>
                </a:solidFill>
                <a:latin typeface="Franklin Gothic Demi Cond" panose="020B0706030402020204" pitchFamily="34" charset="0"/>
              </a:rPr>
              <a:t>Services: housing search and placement, housing stability case management, landlord-tenant mediation, tenant legal services, credit repair</a:t>
            </a:r>
          </a:p>
          <a:p>
            <a:pPr marL="663258" lvl="1" indent="-342900">
              <a:lnSpc>
                <a:spcPct val="150000"/>
              </a:lnSpc>
              <a:defRPr/>
            </a:pPr>
            <a:r>
              <a:rPr lang="en-US" b="1" dirty="0">
                <a:solidFill>
                  <a:srgbClr val="263746"/>
                </a:solidFill>
                <a:latin typeface="Franklin Gothic Demi Cond" panose="020B0706030402020204" pitchFamily="34" charset="0"/>
              </a:rPr>
              <a:t>Rental assistance may be short-term (up to three months) or medium-term (up to 24 months).</a:t>
            </a:r>
          </a:p>
          <a:p>
            <a:pPr marL="663258" lvl="1" indent="-342900">
              <a:lnSpc>
                <a:spcPct val="150000"/>
              </a:lnSpc>
              <a:defRPr/>
            </a:pPr>
            <a:r>
              <a:rPr lang="en-US" b="1" dirty="0">
                <a:solidFill>
                  <a:srgbClr val="263746"/>
                </a:solidFill>
                <a:latin typeface="Franklin Gothic Demi Cond" panose="020B0706030402020204" pitchFamily="34" charset="0"/>
              </a:rPr>
              <a:t>The applicant and the program participant must be the same. A person who is listed as “in the household” cannot make an application for assistance unless that person is a party to the lease agreement and utility bills.</a:t>
            </a:r>
          </a:p>
          <a:p>
            <a:pPr marL="663258" lvl="1" indent="-342900">
              <a:lnSpc>
                <a:spcPct val="150000"/>
              </a:lnSpc>
              <a:defRPr/>
            </a:pPr>
            <a:endParaRPr lang="en-US" b="1" dirty="0">
              <a:solidFill>
                <a:srgbClr val="263746"/>
              </a:solidFill>
              <a:latin typeface="Franklin Gothic Demi Cond" panose="020B0706030402020204" pitchFamily="34" charset="0"/>
            </a:endParaRPr>
          </a:p>
          <a:p>
            <a:pPr marL="663258" lvl="1" indent="-342900">
              <a:lnSpc>
                <a:spcPct val="150000"/>
              </a:lnSpc>
              <a:defRPr/>
            </a:pPr>
            <a:endParaRPr lang="en-US" b="1" dirty="0">
              <a:solidFill>
                <a:srgbClr val="263746"/>
              </a:solidFill>
              <a:latin typeface="Franklin Gothic Demi Cond" panose="020B0706030402020204" pitchFamily="34" charset="0"/>
            </a:endParaRPr>
          </a:p>
        </p:txBody>
      </p:sp>
      <p:sp>
        <p:nvSpPr>
          <p:cNvPr id="3" name="Title 2">
            <a:extLst>
              <a:ext uri="{FF2B5EF4-FFF2-40B4-BE49-F238E27FC236}">
                <a16:creationId xmlns:a16="http://schemas.microsoft.com/office/drawing/2014/main" id="{1B177342-5131-4D65-4316-C2F0F48BB2EF}"/>
              </a:ext>
            </a:extLst>
          </p:cNvPr>
          <p:cNvSpPr>
            <a:spLocks noGrp="1"/>
          </p:cNvSpPr>
          <p:nvPr>
            <p:ph type="title"/>
          </p:nvPr>
        </p:nvSpPr>
        <p:spPr>
          <a:xfrm>
            <a:off x="609600" y="586240"/>
            <a:ext cx="10515600" cy="1009934"/>
          </a:xfrm>
        </p:spPr>
        <p:txBody>
          <a:bodyPr>
            <a:normAutofit/>
          </a:bodyPr>
          <a:lstStyle/>
          <a:p>
            <a:pPr>
              <a:defRPr/>
            </a:pPr>
            <a:r>
              <a:rPr lang="en-US" dirty="0"/>
              <a:t>Eligible activities</a:t>
            </a:r>
          </a:p>
        </p:txBody>
      </p:sp>
      <p:pic>
        <p:nvPicPr>
          <p:cNvPr id="26628" name="Picture 3">
            <a:extLst>
              <a:ext uri="{FF2B5EF4-FFF2-40B4-BE49-F238E27FC236}">
                <a16:creationId xmlns:a16="http://schemas.microsoft.com/office/drawing/2014/main" id="{93ED85BE-48BC-FBAD-A0E6-FFD70C97C7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92814"/>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a:extLst>
              <a:ext uri="{FF2B5EF4-FFF2-40B4-BE49-F238E27FC236}">
                <a16:creationId xmlns:a16="http://schemas.microsoft.com/office/drawing/2014/main" id="{B6E00FAE-8021-2F49-6279-B9AE26E5AF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946776"/>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 descr="N:\FORMS\HUD House.jpg">
            <a:extLst>
              <a:ext uri="{FF2B5EF4-FFF2-40B4-BE49-F238E27FC236}">
                <a16:creationId xmlns:a16="http://schemas.microsoft.com/office/drawing/2014/main" id="{B7DFE6C4-83BB-3587-3330-D9BFCD8BC7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72188"/>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0B571B-18EF-E96D-53D1-590DD2A993BE}"/>
              </a:ext>
            </a:extLst>
          </p:cNvPr>
          <p:cNvSpPr>
            <a:spLocks noGrp="1"/>
          </p:cNvSpPr>
          <p:nvPr>
            <p:ph idx="1"/>
          </p:nvPr>
        </p:nvSpPr>
        <p:spPr>
          <a:xfrm>
            <a:off x="1905000" y="1323975"/>
            <a:ext cx="8407400" cy="4845050"/>
          </a:xfrm>
        </p:spPr>
        <p:txBody>
          <a:bodyPr>
            <a:normAutofit fontScale="85000" lnSpcReduction="20000"/>
          </a:bodyPr>
          <a:lstStyle/>
          <a:p>
            <a:pPr marL="320358" lvl="1" indent="0">
              <a:lnSpc>
                <a:spcPct val="150000"/>
              </a:lnSpc>
              <a:buNone/>
              <a:defRPr/>
            </a:pPr>
            <a:r>
              <a:rPr lang="en-US" sz="3600" b="1" u="sng" dirty="0">
                <a:solidFill>
                  <a:srgbClr val="263746"/>
                </a:solidFill>
                <a:latin typeface="Franklin Gothic Demi Cond" panose="020B0706030402020204" pitchFamily="34" charset="0"/>
              </a:rPr>
              <a:t>Rapid Re-housing Component (24 CFR 576.104)</a:t>
            </a:r>
          </a:p>
          <a:p>
            <a:pPr marL="320358" lvl="1" indent="0">
              <a:lnSpc>
                <a:spcPct val="150000"/>
              </a:lnSpc>
              <a:buNone/>
              <a:defRPr/>
            </a:pPr>
            <a:r>
              <a:rPr lang="en-US" sz="2800" b="1" dirty="0">
                <a:solidFill>
                  <a:srgbClr val="263746"/>
                </a:solidFill>
                <a:latin typeface="Franklin Gothic Demi Cond" panose="020B0706030402020204" pitchFamily="34" charset="0"/>
              </a:rPr>
              <a:t>Funds may be used to provide rapid re-housing services/activities in accordance with the housing relocation and stabilization services requirements in § 576.105 and the short- and medium-term rental assistance requirements in § 576.106. Housing relocation and stabilization services/activities must be provided as necessary to help homeless individuals and households (meeting Category 1 or 4 of the HUD Homeless Definition) to quickly move to permanent housing and achieve stability.</a:t>
            </a:r>
          </a:p>
        </p:txBody>
      </p:sp>
      <p:sp>
        <p:nvSpPr>
          <p:cNvPr id="3" name="Title 2">
            <a:extLst>
              <a:ext uri="{FF2B5EF4-FFF2-40B4-BE49-F238E27FC236}">
                <a16:creationId xmlns:a16="http://schemas.microsoft.com/office/drawing/2014/main" id="{E1C1D591-4973-FD0A-CB98-2ED501972362}"/>
              </a:ext>
            </a:extLst>
          </p:cNvPr>
          <p:cNvSpPr>
            <a:spLocks noGrp="1"/>
          </p:cNvSpPr>
          <p:nvPr>
            <p:ph type="title"/>
          </p:nvPr>
        </p:nvSpPr>
        <p:spPr>
          <a:xfrm>
            <a:off x="609600" y="516571"/>
            <a:ext cx="10515600" cy="1009934"/>
          </a:xfrm>
        </p:spPr>
        <p:txBody>
          <a:bodyPr>
            <a:normAutofit/>
          </a:bodyPr>
          <a:lstStyle/>
          <a:p>
            <a:pPr>
              <a:defRPr/>
            </a:pPr>
            <a:r>
              <a:rPr lang="en-US" dirty="0"/>
              <a:t>Eligible activities</a:t>
            </a:r>
          </a:p>
        </p:txBody>
      </p:sp>
      <p:pic>
        <p:nvPicPr>
          <p:cNvPr id="28676" name="Picture 3">
            <a:extLst>
              <a:ext uri="{FF2B5EF4-FFF2-40B4-BE49-F238E27FC236}">
                <a16:creationId xmlns:a16="http://schemas.microsoft.com/office/drawing/2014/main" id="{8CB4133F-85E0-71C6-76CD-A27415EBF5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92814"/>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5">
            <a:extLst>
              <a:ext uri="{FF2B5EF4-FFF2-40B4-BE49-F238E27FC236}">
                <a16:creationId xmlns:a16="http://schemas.microsoft.com/office/drawing/2014/main" id="{63BF276E-59EC-E3A0-C45F-688C563415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946776"/>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 descr="N:\FORMS\HUD House.jpg">
            <a:extLst>
              <a:ext uri="{FF2B5EF4-FFF2-40B4-BE49-F238E27FC236}">
                <a16:creationId xmlns:a16="http://schemas.microsoft.com/office/drawing/2014/main" id="{D354B01B-7CBE-6F3A-F1C5-DF0C2199E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72188"/>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70C06-9B89-8BD6-06F7-24200C4E52A4}"/>
              </a:ext>
            </a:extLst>
          </p:cNvPr>
          <p:cNvSpPr>
            <a:spLocks noGrp="1"/>
          </p:cNvSpPr>
          <p:nvPr>
            <p:ph idx="1"/>
          </p:nvPr>
        </p:nvSpPr>
        <p:spPr>
          <a:xfrm>
            <a:off x="1905000" y="1562101"/>
            <a:ext cx="8407400" cy="4606925"/>
          </a:xfrm>
        </p:spPr>
        <p:txBody>
          <a:bodyPr>
            <a:normAutofit fontScale="77500" lnSpcReduction="20000"/>
          </a:bodyPr>
          <a:lstStyle/>
          <a:p>
            <a:pPr marL="320358" lvl="1" indent="0">
              <a:lnSpc>
                <a:spcPct val="150000"/>
              </a:lnSpc>
              <a:buNone/>
              <a:defRPr/>
            </a:pPr>
            <a:r>
              <a:rPr lang="en-US" sz="3300" b="1" u="sng" dirty="0">
                <a:solidFill>
                  <a:srgbClr val="263746"/>
                </a:solidFill>
                <a:latin typeface="Franklin Gothic Demi Cond" panose="020B0706030402020204" pitchFamily="34" charset="0"/>
              </a:rPr>
              <a:t>Rapid Re-housing Component (24 CFR 576.104; 105; 106)</a:t>
            </a:r>
          </a:p>
          <a:p>
            <a:pPr marL="777558" lvl="1" indent="-457200">
              <a:lnSpc>
                <a:spcPct val="150000"/>
              </a:lnSpc>
              <a:defRPr/>
            </a:pPr>
            <a:r>
              <a:rPr lang="en-US" sz="2800" b="1" dirty="0">
                <a:solidFill>
                  <a:srgbClr val="263746"/>
                </a:solidFill>
                <a:latin typeface="Franklin Gothic Demi Cond" panose="020B0706030402020204" pitchFamily="34" charset="0"/>
              </a:rPr>
              <a:t>Rental Assistance: rental assistance and rental arrears</a:t>
            </a:r>
          </a:p>
          <a:p>
            <a:pPr marL="777558" lvl="1" indent="-457200">
              <a:lnSpc>
                <a:spcPct val="150000"/>
              </a:lnSpc>
              <a:defRPr/>
            </a:pPr>
            <a:r>
              <a:rPr lang="en-US" sz="2800" b="1" dirty="0">
                <a:solidFill>
                  <a:srgbClr val="263746"/>
                </a:solidFill>
                <a:latin typeface="Franklin Gothic Demi Cond" panose="020B0706030402020204" pitchFamily="34" charset="0"/>
              </a:rPr>
              <a:t>Financial Assistance: rental application fees, security and utility deposits, utility payments, last month's rent, moving costs</a:t>
            </a:r>
          </a:p>
          <a:p>
            <a:pPr marL="777558" lvl="1" indent="-457200">
              <a:lnSpc>
                <a:spcPct val="150000"/>
              </a:lnSpc>
              <a:defRPr/>
            </a:pPr>
            <a:r>
              <a:rPr lang="en-US" sz="2800" b="1" dirty="0">
                <a:solidFill>
                  <a:srgbClr val="263746"/>
                </a:solidFill>
                <a:latin typeface="Franklin Gothic Demi Cond" panose="020B0706030402020204" pitchFamily="34" charset="0"/>
              </a:rPr>
              <a:t>Services: housing search and placement, housing stability case management, landlord-tenant mediation, tenant legal services, credit repair</a:t>
            </a:r>
          </a:p>
          <a:p>
            <a:pPr marL="777558" lvl="1" indent="-457200">
              <a:lnSpc>
                <a:spcPct val="150000"/>
              </a:lnSpc>
              <a:defRPr/>
            </a:pPr>
            <a:r>
              <a:rPr lang="en-US" sz="2800" b="1" dirty="0">
                <a:solidFill>
                  <a:srgbClr val="263746"/>
                </a:solidFill>
                <a:latin typeface="Franklin Gothic Demi Cond" panose="020B0706030402020204" pitchFamily="34" charset="0"/>
              </a:rPr>
              <a:t>Rental assistance may be short-term (up to three months) or medium-term (up to 24 months).</a:t>
            </a:r>
          </a:p>
          <a:p>
            <a:pPr marL="777558" lvl="1" indent="-457200">
              <a:lnSpc>
                <a:spcPct val="150000"/>
              </a:lnSpc>
              <a:defRPr/>
            </a:pPr>
            <a:endParaRPr lang="en-US" sz="2800" b="1" dirty="0">
              <a:solidFill>
                <a:srgbClr val="263746"/>
              </a:solidFill>
              <a:latin typeface="Franklin Gothic Demi Cond" panose="020B0706030402020204" pitchFamily="34" charset="0"/>
            </a:endParaRPr>
          </a:p>
        </p:txBody>
      </p:sp>
      <p:sp>
        <p:nvSpPr>
          <p:cNvPr id="3" name="Title 2">
            <a:extLst>
              <a:ext uri="{FF2B5EF4-FFF2-40B4-BE49-F238E27FC236}">
                <a16:creationId xmlns:a16="http://schemas.microsoft.com/office/drawing/2014/main" id="{E72836A8-AD8C-D6EE-168C-79522F4171F1}"/>
              </a:ext>
            </a:extLst>
          </p:cNvPr>
          <p:cNvSpPr>
            <a:spLocks noGrp="1"/>
          </p:cNvSpPr>
          <p:nvPr>
            <p:ph type="title"/>
          </p:nvPr>
        </p:nvSpPr>
        <p:spPr>
          <a:xfrm>
            <a:off x="609600" y="671371"/>
            <a:ext cx="10515600" cy="1009934"/>
          </a:xfrm>
        </p:spPr>
        <p:txBody>
          <a:bodyPr>
            <a:normAutofit/>
          </a:bodyPr>
          <a:lstStyle/>
          <a:p>
            <a:pPr>
              <a:defRPr/>
            </a:pPr>
            <a:r>
              <a:rPr lang="en-US" dirty="0"/>
              <a:t>Eligible activities</a:t>
            </a:r>
          </a:p>
        </p:txBody>
      </p:sp>
      <p:pic>
        <p:nvPicPr>
          <p:cNvPr id="30724" name="Picture 3">
            <a:extLst>
              <a:ext uri="{FF2B5EF4-FFF2-40B4-BE49-F238E27FC236}">
                <a16:creationId xmlns:a16="http://schemas.microsoft.com/office/drawing/2014/main" id="{9ADDA280-7659-86DD-276D-5A624C6920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92814"/>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5">
            <a:extLst>
              <a:ext uri="{FF2B5EF4-FFF2-40B4-BE49-F238E27FC236}">
                <a16:creationId xmlns:a16="http://schemas.microsoft.com/office/drawing/2014/main" id="{C964FB52-F8C3-B627-75DF-884D32461D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946776"/>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N:\FORMS\HUD House.jpg">
            <a:extLst>
              <a:ext uri="{FF2B5EF4-FFF2-40B4-BE49-F238E27FC236}">
                <a16:creationId xmlns:a16="http://schemas.microsoft.com/office/drawing/2014/main" id="{84DA1A4F-1CA8-9112-18A8-CBB3C493C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72188"/>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18770A-79F4-D5D0-580E-C8BB691DDEF9}"/>
              </a:ext>
            </a:extLst>
          </p:cNvPr>
          <p:cNvSpPr>
            <a:spLocks noGrp="1"/>
          </p:cNvSpPr>
          <p:nvPr>
            <p:ph idx="1"/>
          </p:nvPr>
        </p:nvSpPr>
        <p:spPr>
          <a:xfrm>
            <a:off x="889000" y="1373557"/>
            <a:ext cx="8407400" cy="5349875"/>
          </a:xfrm>
        </p:spPr>
        <p:txBody>
          <a:bodyPr>
            <a:normAutofit fontScale="47500" lnSpcReduction="20000"/>
          </a:bodyPr>
          <a:lstStyle/>
          <a:p>
            <a:pPr marL="320358" lvl="1" indent="0">
              <a:lnSpc>
                <a:spcPct val="150000"/>
              </a:lnSpc>
              <a:buNone/>
              <a:defRPr/>
            </a:pPr>
            <a:r>
              <a:rPr lang="en-US" sz="4200" b="1" u="sng" dirty="0">
                <a:solidFill>
                  <a:srgbClr val="263746"/>
                </a:solidFill>
                <a:latin typeface="Franklin Gothic Demi Cond" panose="020B0706030402020204" pitchFamily="34" charset="0"/>
              </a:rPr>
              <a:t>Homeless Management Information System (HMIS) 24 CFR 576.107</a:t>
            </a:r>
          </a:p>
          <a:p>
            <a:pPr marL="891858" lvl="1" indent="-571500">
              <a:lnSpc>
                <a:spcPct val="150000"/>
              </a:lnSpc>
              <a:defRPr/>
            </a:pPr>
            <a:r>
              <a:rPr lang="en-US" sz="3800" b="1" dirty="0">
                <a:solidFill>
                  <a:srgbClr val="263746"/>
                </a:solidFill>
                <a:latin typeface="Franklin Gothic Demi Cond" panose="020B0706030402020204" pitchFamily="34" charset="0"/>
              </a:rPr>
              <a:t>The sub-recipient must ensure, in accordance with HUD standards of participation that data on all persons served and all activities assisted under the ESG program are entered into the applicable community wide HMIS (or comparable database) in the area in which those persons and activities are located.</a:t>
            </a:r>
          </a:p>
          <a:p>
            <a:pPr marL="891858" lvl="1" indent="-571500">
              <a:lnSpc>
                <a:spcPct val="150000"/>
              </a:lnSpc>
              <a:defRPr/>
            </a:pPr>
            <a:r>
              <a:rPr lang="en-US" sz="3800" b="1" dirty="0">
                <a:solidFill>
                  <a:srgbClr val="263746"/>
                </a:solidFill>
                <a:latin typeface="Franklin Gothic Demi Cond" panose="020B0706030402020204" pitchFamily="34" charset="0"/>
              </a:rPr>
              <a:t>The subrecipient must report and track all data collection and reporting under a local HMIS.</a:t>
            </a:r>
          </a:p>
          <a:p>
            <a:pPr marL="891858" lvl="1" indent="-571500">
              <a:lnSpc>
                <a:spcPct val="150000"/>
              </a:lnSpc>
              <a:defRPr/>
            </a:pPr>
            <a:r>
              <a:rPr lang="en-US" sz="3800" b="1" dirty="0">
                <a:solidFill>
                  <a:srgbClr val="263746"/>
                </a:solidFill>
                <a:latin typeface="Franklin Gothic Demi Cond" panose="020B0706030402020204" pitchFamily="34" charset="0"/>
              </a:rPr>
              <a:t>If the sub-recipient is a victim services provider or a legal services provider, it may use a comparable database that collects client-level data over time and generates unduplicated aggregate reports based on the data. Information entered in a comparable database must not be entered directly into or provided to an HMIS.</a:t>
            </a:r>
          </a:p>
          <a:p>
            <a:pPr marL="320358" lvl="1" indent="0">
              <a:lnSpc>
                <a:spcPct val="150000"/>
              </a:lnSpc>
              <a:buNone/>
              <a:defRPr/>
            </a:pPr>
            <a:endParaRPr lang="en-US" sz="2800" b="1" dirty="0">
              <a:solidFill>
                <a:srgbClr val="263746"/>
              </a:solidFill>
              <a:latin typeface="Franklin Gothic Demi Cond" panose="020B0706030402020204" pitchFamily="34" charset="0"/>
            </a:endParaRPr>
          </a:p>
        </p:txBody>
      </p:sp>
      <p:sp>
        <p:nvSpPr>
          <p:cNvPr id="3" name="Title 2">
            <a:extLst>
              <a:ext uri="{FF2B5EF4-FFF2-40B4-BE49-F238E27FC236}">
                <a16:creationId xmlns:a16="http://schemas.microsoft.com/office/drawing/2014/main" id="{F0114043-7504-6C31-E880-B17EBFD4019C}"/>
              </a:ext>
            </a:extLst>
          </p:cNvPr>
          <p:cNvSpPr>
            <a:spLocks noGrp="1"/>
          </p:cNvSpPr>
          <p:nvPr>
            <p:ph type="title"/>
          </p:nvPr>
        </p:nvSpPr>
        <p:spPr>
          <a:xfrm>
            <a:off x="609600" y="370743"/>
            <a:ext cx="10515600" cy="1009934"/>
          </a:xfrm>
        </p:spPr>
        <p:txBody>
          <a:bodyPr>
            <a:normAutofit/>
          </a:bodyPr>
          <a:lstStyle/>
          <a:p>
            <a:pPr>
              <a:defRPr/>
            </a:pPr>
            <a:r>
              <a:rPr lang="en-US" dirty="0"/>
              <a:t>Eligible activities</a:t>
            </a:r>
          </a:p>
        </p:txBody>
      </p:sp>
      <p:pic>
        <p:nvPicPr>
          <p:cNvPr id="32772" name="Picture 3">
            <a:extLst>
              <a:ext uri="{FF2B5EF4-FFF2-40B4-BE49-F238E27FC236}">
                <a16:creationId xmlns:a16="http://schemas.microsoft.com/office/drawing/2014/main" id="{CA146DD5-D4C1-783F-0F25-19BA718686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992814"/>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a:extLst>
              <a:ext uri="{FF2B5EF4-FFF2-40B4-BE49-F238E27FC236}">
                <a16:creationId xmlns:a16="http://schemas.microsoft.com/office/drawing/2014/main" id="{AD7A83D2-3777-1F88-7A68-1560B38A11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5946776"/>
            <a:ext cx="914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N:\FORMS\HUD House.jpg">
            <a:extLst>
              <a:ext uri="{FF2B5EF4-FFF2-40B4-BE49-F238E27FC236}">
                <a16:creationId xmlns:a16="http://schemas.microsoft.com/office/drawing/2014/main" id="{A3DDFBC1-31FB-F226-BDCD-EA0339770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6072188"/>
            <a:ext cx="45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EE0D-E46D-1A28-E117-70C9289117E0}"/>
              </a:ext>
            </a:extLst>
          </p:cNvPr>
          <p:cNvSpPr>
            <a:spLocks noGrp="1"/>
          </p:cNvSpPr>
          <p:nvPr>
            <p:ph type="ctrTitle"/>
          </p:nvPr>
        </p:nvSpPr>
        <p:spPr/>
        <p:txBody>
          <a:bodyPr/>
          <a:lstStyle/>
          <a:p>
            <a:r>
              <a:rPr lang="en-US" dirty="0"/>
              <a:t>ESG PY 2024 </a:t>
            </a:r>
            <a:br>
              <a:rPr lang="en-US" dirty="0"/>
            </a:br>
            <a:r>
              <a:rPr lang="en-US" dirty="0"/>
              <a:t>Threshold</a:t>
            </a:r>
          </a:p>
        </p:txBody>
      </p:sp>
    </p:spTree>
    <p:extLst>
      <p:ext uri="{BB962C8B-B14F-4D97-AF65-F5344CB8AC3E}">
        <p14:creationId xmlns:p14="http://schemas.microsoft.com/office/powerpoint/2010/main" val="199956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0B40-D6D5-1025-DD56-52095FAA1BEB}"/>
              </a:ext>
            </a:extLst>
          </p:cNvPr>
          <p:cNvSpPr>
            <a:spLocks noGrp="1"/>
          </p:cNvSpPr>
          <p:nvPr>
            <p:ph type="title"/>
          </p:nvPr>
        </p:nvSpPr>
        <p:spPr>
          <a:xfrm>
            <a:off x="838200" y="495622"/>
            <a:ext cx="10515600" cy="1009934"/>
          </a:xfrm>
        </p:spPr>
        <p:txBody>
          <a:bodyPr anchor="b">
            <a:normAutofit/>
          </a:bodyPr>
          <a:lstStyle/>
          <a:p>
            <a:r>
              <a:rPr lang="en-US" dirty="0"/>
              <a:t>ESG Threshold Requirements </a:t>
            </a:r>
          </a:p>
        </p:txBody>
      </p:sp>
      <p:sp>
        <p:nvSpPr>
          <p:cNvPr id="15" name="Content Placeholder 14">
            <a:extLst>
              <a:ext uri="{FF2B5EF4-FFF2-40B4-BE49-F238E27FC236}">
                <a16:creationId xmlns:a16="http://schemas.microsoft.com/office/drawing/2014/main" id="{180FBB19-1CF2-DC07-FC91-6CF0751D068B}"/>
              </a:ext>
            </a:extLst>
          </p:cNvPr>
          <p:cNvSpPr>
            <a:spLocks noGrp="1"/>
          </p:cNvSpPr>
          <p:nvPr>
            <p:ph idx="1"/>
          </p:nvPr>
        </p:nvSpPr>
        <p:spPr>
          <a:xfrm>
            <a:off x="838200" y="1664898"/>
            <a:ext cx="10515600" cy="4951561"/>
          </a:xfrm>
        </p:spPr>
        <p:txBody>
          <a:bodyPr>
            <a:normAutofit fontScale="62500" lnSpcReduction="20000"/>
          </a:bodyPr>
          <a:lstStyle/>
          <a:p>
            <a:pPr marL="514350" indent="-514350">
              <a:buFont typeface="+mj-lt"/>
              <a:buAutoNum type="arabicPeriod"/>
            </a:pPr>
            <a:r>
              <a:rPr lang="en-US" dirty="0"/>
              <a:t>The applicant is an eligible applicant (non-entitlement local unit of government, nonprofit organization) </a:t>
            </a:r>
          </a:p>
          <a:p>
            <a:pPr marL="514350" indent="-514350">
              <a:buFont typeface="+mj-lt"/>
              <a:buAutoNum type="arabicPeriod"/>
            </a:pPr>
            <a:r>
              <a:rPr lang="en-US" dirty="0"/>
              <a:t>The applicant is registered with sam.gov and provides a unique entity identifier (UEI).</a:t>
            </a:r>
          </a:p>
          <a:p>
            <a:pPr marL="514350" indent="-514350">
              <a:buFont typeface="+mj-lt"/>
              <a:buAutoNum type="arabicPeriod"/>
            </a:pPr>
            <a:r>
              <a:rPr lang="en-US" dirty="0"/>
              <a:t>The application is fully completed.</a:t>
            </a:r>
          </a:p>
          <a:p>
            <a:pPr marL="514350" indent="-514350">
              <a:buFont typeface="+mj-lt"/>
              <a:buAutoNum type="arabicPeriod"/>
            </a:pPr>
            <a:r>
              <a:rPr lang="en-US" dirty="0"/>
              <a:t>Nonprofits must submit proof of good standing with the Secretary of State for Mississippi.</a:t>
            </a:r>
          </a:p>
          <a:p>
            <a:pPr marL="514350" indent="-514350">
              <a:buFont typeface="+mj-lt"/>
              <a:buAutoNum type="arabicPeriod"/>
            </a:pPr>
            <a:r>
              <a:rPr lang="en-US" dirty="0"/>
              <a:t>Applicants must not have any unresolved audit or monitoring findings associated with the programs managed by MHC or HUD. </a:t>
            </a:r>
          </a:p>
          <a:p>
            <a:pPr marL="514350" indent="-514350">
              <a:buFont typeface="+mj-lt"/>
              <a:buAutoNum type="arabicPeriod"/>
            </a:pPr>
            <a:r>
              <a:rPr lang="en-US" dirty="0"/>
              <a:t>Applicants must disclose any loan or grant received from HUD or MHC for which HUD or MHC has issued a letter of findings associated with use of an MHC operated program. Applicants must provide evidence that findings have been resolved. MHC may disqualify the applicant from consideration for funding based on this information. Findings may include, but are not limited to, failing to submit required reports.</a:t>
            </a:r>
          </a:p>
          <a:p>
            <a:pPr marL="514350" indent="-514350">
              <a:buFont typeface="+mj-lt"/>
              <a:buAutoNum type="arabicPeriod"/>
            </a:pPr>
            <a:r>
              <a:rPr lang="en-US" dirty="0"/>
              <a:t>The applicant must disclose all other grants and funding sources used to support activities and staff. </a:t>
            </a:r>
          </a:p>
          <a:p>
            <a:pPr marL="514350" indent="-514350">
              <a:buFont typeface="+mj-lt"/>
              <a:buAutoNum type="arabicPeriod"/>
            </a:pPr>
            <a:r>
              <a:rPr lang="en-US" dirty="0"/>
              <a:t>Section 3 Summary Report Form HUD 60002 must be submitted if necessary. </a:t>
            </a:r>
          </a:p>
          <a:p>
            <a:pPr marL="514350" indent="-514350">
              <a:buFont typeface="+mj-lt"/>
              <a:buAutoNum type="arabicPeriod"/>
            </a:pPr>
            <a:r>
              <a:rPr lang="en-US" dirty="0"/>
              <a:t>Applicants must submit MATCH documentation. ESG has a dollar-for-dollar MATCH requirement. </a:t>
            </a:r>
          </a:p>
          <a:p>
            <a:pPr marL="514350" indent="-514350">
              <a:buFont typeface="+mj-lt"/>
              <a:buAutoNum type="arabicPeriod"/>
            </a:pPr>
            <a:r>
              <a:rPr lang="en-US" dirty="0"/>
              <a:t>The applicant must have program-specific audit if they expended $750,000 or more in Federal awards during the last fiscal year (CFR §200.501).</a:t>
            </a:r>
          </a:p>
          <a:p>
            <a:pPr marL="514350" indent="-514350">
              <a:buFont typeface="+mj-lt"/>
              <a:buAutoNum type="arabicPeriod"/>
            </a:pPr>
            <a:endParaRPr lang="en-US" dirty="0"/>
          </a:p>
        </p:txBody>
      </p:sp>
    </p:spTree>
    <p:extLst>
      <p:ext uri="{BB962C8B-B14F-4D97-AF65-F5344CB8AC3E}">
        <p14:creationId xmlns:p14="http://schemas.microsoft.com/office/powerpoint/2010/main" val="870295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0B40-D6D5-1025-DD56-52095FAA1BEB}"/>
              </a:ext>
            </a:extLst>
          </p:cNvPr>
          <p:cNvSpPr>
            <a:spLocks noGrp="1"/>
          </p:cNvSpPr>
          <p:nvPr>
            <p:ph type="title"/>
          </p:nvPr>
        </p:nvSpPr>
        <p:spPr>
          <a:xfrm>
            <a:off x="6695536" y="-228997"/>
            <a:ext cx="10515600" cy="1009934"/>
          </a:xfrm>
        </p:spPr>
        <p:txBody>
          <a:bodyPr anchor="b">
            <a:normAutofit/>
          </a:bodyPr>
          <a:lstStyle/>
          <a:p>
            <a:r>
              <a:rPr lang="en-US" dirty="0">
                <a:solidFill>
                  <a:schemeClr val="bg1"/>
                </a:solidFill>
              </a:rPr>
              <a:t>ESG Threshold</a:t>
            </a:r>
          </a:p>
        </p:txBody>
      </p:sp>
      <p:sp>
        <p:nvSpPr>
          <p:cNvPr id="15" name="Content Placeholder 14">
            <a:extLst>
              <a:ext uri="{FF2B5EF4-FFF2-40B4-BE49-F238E27FC236}">
                <a16:creationId xmlns:a16="http://schemas.microsoft.com/office/drawing/2014/main" id="{180FBB19-1CF2-DC07-FC91-6CF0751D068B}"/>
              </a:ext>
            </a:extLst>
          </p:cNvPr>
          <p:cNvSpPr>
            <a:spLocks noGrp="1"/>
          </p:cNvSpPr>
          <p:nvPr>
            <p:ph idx="1"/>
          </p:nvPr>
        </p:nvSpPr>
        <p:spPr>
          <a:xfrm>
            <a:off x="777815" y="1013850"/>
            <a:ext cx="10515600" cy="6102942"/>
          </a:xfrm>
        </p:spPr>
        <p:txBody>
          <a:bodyPr>
            <a:normAutofit fontScale="47500" lnSpcReduction="20000"/>
          </a:bodyPr>
          <a:lstStyle/>
          <a:p>
            <a:pPr marL="514350" indent="-514350">
              <a:buFont typeface="+mj-lt"/>
              <a:buAutoNum type="arabicPeriod" startAt="11"/>
            </a:pPr>
            <a:r>
              <a:rPr lang="en-US" sz="3400" dirty="0"/>
              <a:t>The applicant must submit a copy of their most recent Single Accounting Audits for the past two years.</a:t>
            </a:r>
          </a:p>
          <a:p>
            <a:pPr marL="514350" indent="-514350">
              <a:buFont typeface="+mj-lt"/>
              <a:buAutoNum type="arabicPeriod" startAt="11"/>
            </a:pPr>
            <a:r>
              <a:rPr lang="en-US" sz="3400" dirty="0"/>
              <a:t>The applicant must be able to provide their audits, financial statements, and tax forms (IRS 990) for the last three years.</a:t>
            </a:r>
          </a:p>
          <a:p>
            <a:pPr marL="514350" indent="-514350">
              <a:buFont typeface="+mj-lt"/>
              <a:buAutoNum type="arabicPeriod" startAt="11"/>
            </a:pPr>
            <a:r>
              <a:rPr lang="en-US" sz="3400" dirty="0"/>
              <a:t>Homeless participation.  If a sub-recipient is unable to meet the participation of homeless individuals’ requirement in section 416(d) of the McKinney-Vento Act, the sub-recipient need not obtain approval of a formal waiver so long as the sub-recipient develops a plan to consult with homeless or formerly homeless individuals in considering and making policies and decisions regarding any facilities, services or other assistance that receive ESG funding.</a:t>
            </a:r>
          </a:p>
          <a:p>
            <a:pPr marL="514350" indent="-514350">
              <a:buFont typeface="+mj-lt"/>
              <a:buAutoNum type="arabicPeriod" startAt="11"/>
            </a:pPr>
            <a:r>
              <a:rPr lang="en-US" sz="3400" dirty="0"/>
              <a:t> The applicant must disclose if they received any grants from MHC or HUD for which MHC or HUD has de-obligated part or all of the grant.</a:t>
            </a:r>
          </a:p>
          <a:p>
            <a:pPr marL="514350" indent="-514350">
              <a:buFont typeface="+mj-lt"/>
              <a:buAutoNum type="arabicPeriod" startAt="11"/>
            </a:pPr>
            <a:r>
              <a:rPr lang="en-US" sz="3400" dirty="0"/>
              <a:t>Completion of the Risk Assessment Questionnaire. Submission of the Risk Assessment certification if applicable. </a:t>
            </a:r>
          </a:p>
          <a:p>
            <a:pPr marL="514350" indent="-514350">
              <a:buFont typeface="+mj-lt"/>
              <a:buAutoNum type="arabicPeriod" startAt="11"/>
            </a:pPr>
            <a:r>
              <a:rPr lang="en-US" sz="3400" dirty="0"/>
              <a:t>Applications submitted by a non-entitlement local unit of government must include a copy of the Resolution authorizing the submission of their application. The Resolution must be adopted by the local unit of government and must be signed and dated by the local unit of government’s Chief Elected Official.</a:t>
            </a:r>
          </a:p>
          <a:p>
            <a:pPr marL="514350" indent="-514350">
              <a:buFont typeface="+mj-lt"/>
              <a:buAutoNum type="arabicPeriod" startAt="11"/>
            </a:pPr>
            <a:r>
              <a:rPr lang="en-US" sz="3400" dirty="0"/>
              <a:t>Applications submitted by private nonprofit organizations that are operating existing homeless shelters must include a copy of the authorizing Resolution. The Resolution must be adopted by the nonprofit organization’s Board and must be signed and dated by the President of the Board.</a:t>
            </a:r>
          </a:p>
          <a:p>
            <a:pPr marL="514350" indent="-514350">
              <a:buFont typeface="+mj-lt"/>
              <a:buAutoNum type="arabicPeriod" startAt="11"/>
            </a:pPr>
            <a:r>
              <a:rPr lang="en-US" sz="3400" dirty="0"/>
              <a:t>Applications from private nonprofit organizations that are operating existing homeless shelters must also include a letter from the local unit of government approving the submission of the application. The letter must refer to the current ESG program year for which the application is being submitted and is signed by the Chief Elected Official.</a:t>
            </a:r>
          </a:p>
          <a:p>
            <a:pPr marL="514350" indent="-514350">
              <a:buFont typeface="+mj-lt"/>
              <a:buAutoNum type="arabicPeriod" startAt="11"/>
            </a:pPr>
            <a:r>
              <a:rPr lang="en-US" sz="3400" dirty="0"/>
              <a:t>Any application that has been prepared by an application preparer that is involved in a pending debarment or suspension proceeding before a state or federal agent shall not be reviewed until such time as the debarment proceeding has been finally resolved. No person who is involved in a suspension or debarment proceeding shall be allowed to administer an ESG project until such time as the suspension or debarment process finding is resolved.</a:t>
            </a:r>
          </a:p>
          <a:p>
            <a:pPr marL="0" indent="0">
              <a:buNone/>
            </a:pPr>
            <a:endParaRPr lang="en-US" dirty="0"/>
          </a:p>
        </p:txBody>
      </p:sp>
    </p:spTree>
    <p:extLst>
      <p:ext uri="{BB962C8B-B14F-4D97-AF65-F5344CB8AC3E}">
        <p14:creationId xmlns:p14="http://schemas.microsoft.com/office/powerpoint/2010/main" val="1868227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F2F7C-61F2-B2B0-0020-81AA733077D1}"/>
              </a:ext>
            </a:extLst>
          </p:cNvPr>
          <p:cNvSpPr>
            <a:spLocks noGrp="1"/>
          </p:cNvSpPr>
          <p:nvPr>
            <p:ph type="title"/>
          </p:nvPr>
        </p:nvSpPr>
        <p:spPr/>
        <p:txBody>
          <a:bodyPr/>
          <a:lstStyle/>
          <a:p>
            <a:r>
              <a:rPr lang="en-US" dirty="0"/>
              <a:t>Match </a:t>
            </a:r>
          </a:p>
        </p:txBody>
      </p:sp>
    </p:spTree>
    <p:extLst>
      <p:ext uri="{BB962C8B-B14F-4D97-AF65-F5344CB8AC3E}">
        <p14:creationId xmlns:p14="http://schemas.microsoft.com/office/powerpoint/2010/main" val="3545872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FD8D-6B02-84A3-C26F-985629F5C3A0}"/>
              </a:ext>
            </a:extLst>
          </p:cNvPr>
          <p:cNvSpPr>
            <a:spLocks noGrp="1"/>
          </p:cNvSpPr>
          <p:nvPr>
            <p:ph type="title"/>
          </p:nvPr>
        </p:nvSpPr>
        <p:spPr/>
        <p:txBody>
          <a:bodyPr/>
          <a:lstStyle/>
          <a:p>
            <a:r>
              <a:rPr lang="en-US" dirty="0"/>
              <a:t>Match Requirements= Dollar for Dollar </a:t>
            </a:r>
          </a:p>
        </p:txBody>
      </p:sp>
      <p:sp>
        <p:nvSpPr>
          <p:cNvPr id="3" name="Content Placeholder 2">
            <a:extLst>
              <a:ext uri="{FF2B5EF4-FFF2-40B4-BE49-F238E27FC236}">
                <a16:creationId xmlns:a16="http://schemas.microsoft.com/office/drawing/2014/main" id="{2BE5372E-44D3-4A24-8BED-BF23E25D1432}"/>
              </a:ext>
            </a:extLst>
          </p:cNvPr>
          <p:cNvSpPr>
            <a:spLocks noGrp="1"/>
          </p:cNvSpPr>
          <p:nvPr>
            <p:ph idx="1"/>
          </p:nvPr>
        </p:nvSpPr>
        <p:spPr/>
        <p:txBody>
          <a:bodyPr/>
          <a:lstStyle/>
          <a:p>
            <a:r>
              <a:rPr lang="en-US" sz="1800" dirty="0">
                <a:effectLst/>
                <a:latin typeface="Arial" panose="020B0604020202020204" pitchFamily="34" charset="0"/>
                <a:ea typeface="Arial" panose="020B0604020202020204" pitchFamily="34" charset="0"/>
              </a:rPr>
              <a:t>Applicants must provide “dollar for dollar” matching funds. Pursuant to 24 CFR Part 576.201and 42 U.S.C. 11375, the ESG program requires that ESG funds provided by HUD be matched (cash and in-kind) with an equal amount of funds from other sources.</a:t>
            </a:r>
          </a:p>
          <a:p>
            <a:pPr marL="0" indent="0">
              <a:buNone/>
            </a:pPr>
            <a:endParaRPr lang="en-US" dirty="0"/>
          </a:p>
          <a:p>
            <a:r>
              <a:rPr lang="en-US" dirty="0"/>
              <a:t>Match calculations</a:t>
            </a:r>
          </a:p>
          <a:p>
            <a:r>
              <a:rPr lang="en-US" dirty="0"/>
              <a:t>ESG grant $100,000 </a:t>
            </a:r>
            <a:r>
              <a:rPr lang="en-US" b="1" dirty="0"/>
              <a:t>+</a:t>
            </a:r>
            <a:r>
              <a:rPr lang="en-US" dirty="0"/>
              <a:t> ESG Match $100,000</a:t>
            </a:r>
          </a:p>
          <a:p>
            <a:pPr marL="0" indent="0">
              <a:buNone/>
            </a:pPr>
            <a:r>
              <a:rPr lang="en-US" dirty="0"/>
              <a:t>				= total grant $200,000</a:t>
            </a:r>
          </a:p>
          <a:p>
            <a:pPr marL="0" indent="0">
              <a:buNone/>
            </a:pPr>
            <a:endParaRPr lang="en-US" dirty="0"/>
          </a:p>
          <a:p>
            <a:r>
              <a:rPr lang="en-US" dirty="0"/>
              <a:t>Evidence of match is required </a:t>
            </a:r>
          </a:p>
        </p:txBody>
      </p:sp>
    </p:spTree>
    <p:extLst>
      <p:ext uri="{BB962C8B-B14F-4D97-AF65-F5344CB8AC3E}">
        <p14:creationId xmlns:p14="http://schemas.microsoft.com/office/powerpoint/2010/main" val="299118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FD8D-6B02-84A3-C26F-985629F5C3A0}"/>
              </a:ext>
            </a:extLst>
          </p:cNvPr>
          <p:cNvSpPr>
            <a:spLocks noGrp="1"/>
          </p:cNvSpPr>
          <p:nvPr>
            <p:ph type="title"/>
          </p:nvPr>
        </p:nvSpPr>
        <p:spPr/>
        <p:txBody>
          <a:bodyPr/>
          <a:lstStyle/>
          <a:p>
            <a:r>
              <a:rPr lang="en-US" dirty="0"/>
              <a:t>Match Requirements= Dollar for Dollar </a:t>
            </a:r>
          </a:p>
        </p:txBody>
      </p:sp>
      <p:sp>
        <p:nvSpPr>
          <p:cNvPr id="3" name="Content Placeholder 2">
            <a:extLst>
              <a:ext uri="{FF2B5EF4-FFF2-40B4-BE49-F238E27FC236}">
                <a16:creationId xmlns:a16="http://schemas.microsoft.com/office/drawing/2014/main" id="{2BE5372E-44D3-4A24-8BED-BF23E25D1432}"/>
              </a:ext>
            </a:extLst>
          </p:cNvPr>
          <p:cNvSpPr>
            <a:spLocks noGrp="1"/>
          </p:cNvSpPr>
          <p:nvPr>
            <p:ph idx="1"/>
          </p:nvPr>
        </p:nvSpPr>
        <p:spPr/>
        <p:txBody>
          <a:bodyPr>
            <a:normAutofit fontScale="92500" lnSpcReduction="10000"/>
          </a:bodyPr>
          <a:lstStyle/>
          <a:p>
            <a:pPr marL="0" marR="170180" indent="0" algn="just">
              <a:lnSpc>
                <a:spcPct val="100000"/>
              </a:lnSpc>
              <a:spcBef>
                <a:spcPts val="0"/>
              </a:spcBef>
              <a:spcAft>
                <a:spcPts val="0"/>
              </a:spcAft>
              <a:buNone/>
            </a:pPr>
            <a:r>
              <a:rPr lang="en-US" sz="1800" dirty="0">
                <a:effectLst/>
                <a:latin typeface="Arial" panose="020B0604020202020204" pitchFamily="34" charset="0"/>
                <a:ea typeface="Arial" panose="020B0604020202020204" pitchFamily="34" charset="0"/>
              </a:rPr>
              <a:t>Matching contributions may be obtained from any source, including any Federal source other than the ESG program, as well as state, local, and private sources.</a:t>
            </a:r>
          </a:p>
          <a:p>
            <a:pPr marL="0" marR="0" indent="0" algn="just">
              <a:lnSpc>
                <a:spcPct val="100000"/>
              </a:lnSpc>
              <a:spcBef>
                <a:spcPts val="45"/>
              </a:spcBef>
              <a:spcAft>
                <a:spcPts val="0"/>
              </a:spcAft>
              <a:buNone/>
            </a:pPr>
            <a:endParaRPr lang="en-US" sz="1800" dirty="0">
              <a:effectLst/>
              <a:latin typeface="Arial" panose="020B0604020202020204" pitchFamily="34" charset="0"/>
              <a:ea typeface="Arial" panose="020B0604020202020204" pitchFamily="34" charset="0"/>
            </a:endParaRPr>
          </a:p>
          <a:p>
            <a:pPr marL="342900" marR="121285" lvl="0" indent="-342900" algn="just">
              <a:lnSpc>
                <a:spcPct val="100000"/>
              </a:lnSpc>
              <a:spcBef>
                <a:spcPts val="0"/>
              </a:spcBef>
              <a:spcAft>
                <a:spcPts val="0"/>
              </a:spcAft>
              <a:buSzPts val="1200"/>
              <a:buFont typeface="Symbol" panose="05050102010706020507" pitchFamily="18" charset="2"/>
              <a:buChar char=""/>
              <a:tabLst>
                <a:tab pos="329565" algn="l"/>
                <a:tab pos="330200" algn="l"/>
              </a:tabLst>
            </a:pPr>
            <a:r>
              <a:rPr lang="en-US" sz="1800" dirty="0">
                <a:effectLst/>
                <a:latin typeface="Arial" panose="020B0604020202020204" pitchFamily="34" charset="0"/>
                <a:ea typeface="Symbol" panose="05050102010706020507" pitchFamily="18" charset="2"/>
                <a:cs typeface="Symbol" panose="05050102010706020507" pitchFamily="18" charset="2"/>
              </a:rPr>
              <a:t>In order to meet the matching requirement, the matching contributions </a:t>
            </a:r>
            <a:r>
              <a:rPr lang="en-US" sz="1800" b="1" dirty="0">
                <a:effectLst/>
                <a:latin typeface="Arial" panose="020B0604020202020204" pitchFamily="34" charset="0"/>
                <a:ea typeface="Symbol" panose="05050102010706020507" pitchFamily="18" charset="2"/>
                <a:cs typeface="Symbol" panose="05050102010706020507" pitchFamily="18" charset="2"/>
              </a:rPr>
              <a:t>must </a:t>
            </a:r>
            <a:r>
              <a:rPr lang="en-US" sz="1800" dirty="0">
                <a:effectLst/>
                <a:latin typeface="Arial" panose="020B0604020202020204" pitchFamily="34" charset="0"/>
                <a:ea typeface="Symbol" panose="05050102010706020507" pitchFamily="18" charset="2"/>
                <a:cs typeface="Symbol" panose="05050102010706020507" pitchFamily="18" charset="2"/>
              </a:rPr>
              <a:t>meet all requirements that apply to the ESG funds provided by</a:t>
            </a:r>
            <a:r>
              <a:rPr lang="en-US" sz="1800" spc="-12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HUD.</a:t>
            </a:r>
          </a:p>
          <a:p>
            <a:pPr marL="0" marR="0" indent="0" algn="just">
              <a:lnSpc>
                <a:spcPct val="100000"/>
              </a:lnSpc>
              <a:spcBef>
                <a:spcPts val="30"/>
              </a:spcBef>
              <a:spcAft>
                <a:spcPts val="0"/>
              </a:spcAft>
              <a:buNone/>
            </a:pPr>
            <a:endParaRPr lang="en-US" sz="1800" dirty="0">
              <a:effectLst/>
              <a:latin typeface="Arial" panose="020B0604020202020204" pitchFamily="34" charset="0"/>
              <a:ea typeface="Arial" panose="020B0604020202020204" pitchFamily="34" charset="0"/>
            </a:endParaRPr>
          </a:p>
          <a:p>
            <a:pPr marL="342900" marR="476885" lvl="0" indent="-342900" algn="just">
              <a:lnSpc>
                <a:spcPct val="100000"/>
              </a:lnSpc>
              <a:spcBef>
                <a:spcPts val="0"/>
              </a:spcBef>
              <a:spcAft>
                <a:spcPts val="0"/>
              </a:spcAft>
              <a:buSzPts val="1200"/>
              <a:buFont typeface="Symbol" panose="05050102010706020507" pitchFamily="18" charset="2"/>
              <a:buChar char=""/>
              <a:tabLst>
                <a:tab pos="329565" algn="l"/>
                <a:tab pos="330200" algn="l"/>
              </a:tabLst>
            </a:pPr>
            <a:r>
              <a:rPr lang="en-US" sz="1800" dirty="0">
                <a:effectLst/>
                <a:latin typeface="Arial" panose="020B0604020202020204" pitchFamily="34" charset="0"/>
                <a:ea typeface="Symbol" panose="05050102010706020507" pitchFamily="18" charset="2"/>
                <a:cs typeface="Symbol" panose="05050102010706020507" pitchFamily="18" charset="2"/>
              </a:rPr>
              <a:t>The matching contributions </a:t>
            </a:r>
            <a:r>
              <a:rPr lang="en-US" sz="1800" b="1" dirty="0">
                <a:effectLst/>
                <a:latin typeface="Arial" panose="020B0604020202020204" pitchFamily="34" charset="0"/>
                <a:ea typeface="Symbol" panose="05050102010706020507" pitchFamily="18" charset="2"/>
                <a:cs typeface="Symbol" panose="05050102010706020507" pitchFamily="18" charset="2"/>
              </a:rPr>
              <a:t>must </a:t>
            </a:r>
            <a:r>
              <a:rPr lang="en-US" sz="1800" dirty="0">
                <a:effectLst/>
                <a:latin typeface="Arial" panose="020B0604020202020204" pitchFamily="34" charset="0"/>
                <a:ea typeface="Symbol" panose="05050102010706020507" pitchFamily="18" charset="2"/>
                <a:cs typeface="Symbol" panose="05050102010706020507" pitchFamily="18" charset="2"/>
              </a:rPr>
              <a:t>be provided after the date that HUD signs the grant</a:t>
            </a:r>
            <a:r>
              <a:rPr lang="en-US" sz="1800" spc="-3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agreement.</a:t>
            </a:r>
          </a:p>
          <a:p>
            <a:pPr marL="0" marR="0" algn="just">
              <a:lnSpc>
                <a:spcPct val="100000"/>
              </a:lnSpc>
              <a:spcBef>
                <a:spcPts val="5"/>
              </a:spcBef>
              <a:spcAft>
                <a:spcPts val="0"/>
              </a:spcAft>
            </a:pPr>
            <a:endParaRPr lang="en-US" sz="1800" dirty="0">
              <a:effectLst/>
              <a:latin typeface="Arial" panose="020B0604020202020204" pitchFamily="34" charset="0"/>
              <a:ea typeface="Arial" panose="020B0604020202020204" pitchFamily="34" charset="0"/>
            </a:endParaRPr>
          </a:p>
          <a:p>
            <a:pPr marL="342900" marR="459740" lvl="0" indent="-342900" algn="just">
              <a:lnSpc>
                <a:spcPct val="100000"/>
              </a:lnSpc>
              <a:spcBef>
                <a:spcPts val="0"/>
              </a:spcBef>
              <a:spcAft>
                <a:spcPts val="0"/>
              </a:spcAft>
              <a:buSzPts val="1200"/>
              <a:buFont typeface="Symbol" panose="05050102010706020507" pitchFamily="18" charset="2"/>
              <a:buChar char=""/>
              <a:tabLst>
                <a:tab pos="329565" algn="l"/>
                <a:tab pos="330200" algn="l"/>
              </a:tabLst>
            </a:pPr>
            <a:r>
              <a:rPr lang="en-US" sz="1800" dirty="0">
                <a:effectLst/>
                <a:latin typeface="Arial" panose="020B0604020202020204" pitchFamily="34" charset="0"/>
                <a:ea typeface="Symbol" panose="05050102010706020507" pitchFamily="18" charset="2"/>
                <a:cs typeface="Symbol" panose="05050102010706020507" pitchFamily="18" charset="2"/>
              </a:rPr>
              <a:t>To count toward the required match for the recipient’s fiscal year grant, cash contributions must be expended within the expenditure deadline in 24 CFR Part 576.203.</a:t>
            </a:r>
          </a:p>
          <a:p>
            <a:pPr marL="0" marR="0" algn="just">
              <a:lnSpc>
                <a:spcPct val="100000"/>
              </a:lnSpc>
              <a:spcBef>
                <a:spcPts val="5"/>
              </a:spcBef>
              <a:spcAft>
                <a:spcPts val="0"/>
              </a:spcAft>
            </a:pPr>
            <a:endParaRPr lang="en-US" sz="1800" dirty="0">
              <a:effectLst/>
              <a:latin typeface="Arial" panose="020B0604020202020204" pitchFamily="34" charset="0"/>
              <a:ea typeface="Arial" panose="020B0604020202020204" pitchFamily="34" charset="0"/>
            </a:endParaRPr>
          </a:p>
          <a:p>
            <a:pPr marL="342900" marR="450850" lvl="0" indent="-342900" algn="just">
              <a:lnSpc>
                <a:spcPct val="100000"/>
              </a:lnSpc>
              <a:spcBef>
                <a:spcPts val="0"/>
              </a:spcBef>
              <a:spcAft>
                <a:spcPts val="0"/>
              </a:spcAft>
              <a:buSzPts val="1200"/>
              <a:buFont typeface="Symbol" panose="05050102010706020507" pitchFamily="18" charset="2"/>
              <a:buChar char=""/>
              <a:tabLst>
                <a:tab pos="329565" algn="l"/>
                <a:tab pos="330200" algn="l"/>
              </a:tabLst>
            </a:pPr>
            <a:r>
              <a:rPr lang="en-US" sz="1800" dirty="0">
                <a:effectLst/>
                <a:latin typeface="Arial" panose="020B0604020202020204" pitchFamily="34" charset="0"/>
                <a:ea typeface="Symbol" panose="05050102010706020507" pitchFamily="18" charset="2"/>
                <a:cs typeface="Symbol" panose="05050102010706020507" pitchFamily="18" charset="2"/>
              </a:rPr>
              <a:t>Contributions used to match a previous ESG grant </a:t>
            </a:r>
            <a:r>
              <a:rPr lang="en-US" sz="1800" b="1" u="heavy" dirty="0">
                <a:effectLst/>
                <a:latin typeface="Arial" panose="020B0604020202020204" pitchFamily="34" charset="0"/>
                <a:ea typeface="Symbol" panose="05050102010706020507" pitchFamily="18" charset="2"/>
                <a:cs typeface="Symbol" panose="05050102010706020507" pitchFamily="18" charset="2"/>
              </a:rPr>
              <a:t>may not </a:t>
            </a:r>
            <a:r>
              <a:rPr lang="en-US" sz="1800" dirty="0">
                <a:effectLst/>
                <a:latin typeface="Arial" panose="020B0604020202020204" pitchFamily="34" charset="0"/>
                <a:ea typeface="Symbol" panose="05050102010706020507" pitchFamily="18" charset="2"/>
                <a:cs typeface="Symbol" panose="05050102010706020507" pitchFamily="18" charset="2"/>
              </a:rPr>
              <a:t>be used to match a subsequent ESG</a:t>
            </a:r>
            <a:r>
              <a:rPr lang="en-US" sz="1800" spc="-5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grant.</a:t>
            </a:r>
          </a:p>
          <a:p>
            <a:pPr marL="0" marR="0" algn="just">
              <a:lnSpc>
                <a:spcPct val="100000"/>
              </a:lnSpc>
              <a:spcBef>
                <a:spcPts val="25"/>
              </a:spcBef>
              <a:spcAft>
                <a:spcPts val="0"/>
              </a:spcAft>
            </a:pPr>
            <a:endParaRPr lang="en-US" sz="1800" dirty="0">
              <a:effectLst/>
              <a:latin typeface="Arial" panose="020B0604020202020204" pitchFamily="34" charset="0"/>
              <a:ea typeface="Arial" panose="020B0604020202020204" pitchFamily="34" charset="0"/>
            </a:endParaRPr>
          </a:p>
          <a:p>
            <a:pPr marL="342900" marR="112395" lvl="0" indent="-342900" algn="just">
              <a:lnSpc>
                <a:spcPct val="100000"/>
              </a:lnSpc>
              <a:spcBef>
                <a:spcPts val="5"/>
              </a:spcBef>
              <a:spcAft>
                <a:spcPts val="0"/>
              </a:spcAft>
              <a:buSzPts val="1200"/>
              <a:buFont typeface="Symbol" panose="05050102010706020507" pitchFamily="18" charset="2"/>
              <a:buChar char=""/>
              <a:tabLst>
                <a:tab pos="329565" algn="l"/>
                <a:tab pos="330200" algn="l"/>
              </a:tabLst>
            </a:pPr>
            <a:r>
              <a:rPr lang="en-US" sz="1800" dirty="0">
                <a:effectLst/>
                <a:latin typeface="Arial" panose="020B0604020202020204" pitchFamily="34" charset="0"/>
                <a:ea typeface="Symbol" panose="05050102010706020507" pitchFamily="18" charset="2"/>
                <a:cs typeface="Symbol" panose="05050102010706020507" pitchFamily="18" charset="2"/>
              </a:rPr>
              <a:t>Contributions that have been or will be counted as satisfying a matching requirement of another Federal grant or award may not count as satisfying the matching requirement of this</a:t>
            </a:r>
            <a:r>
              <a:rPr lang="en-US" sz="1800" spc="-6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section.</a:t>
            </a:r>
          </a:p>
        </p:txBody>
      </p:sp>
    </p:spTree>
    <p:extLst>
      <p:ext uri="{BB962C8B-B14F-4D97-AF65-F5344CB8AC3E}">
        <p14:creationId xmlns:p14="http://schemas.microsoft.com/office/powerpoint/2010/main" val="323916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575B97C2-7BB8-4204-B850-3F854398E3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864E08CF-1FCA-46AE-83CB-9E7C5068B3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5666" y="1108558"/>
            <a:ext cx="973072" cy="1058429"/>
          </a:xfrm>
          <a:prstGeom prst="rect">
            <a:avLst/>
          </a:prstGeom>
        </p:spPr>
      </p:pic>
      <p:pic>
        <p:nvPicPr>
          <p:cNvPr id="7" name="Picture 6">
            <a:extLst>
              <a:ext uri="{FF2B5EF4-FFF2-40B4-BE49-F238E27FC236}">
                <a16:creationId xmlns:a16="http://schemas.microsoft.com/office/drawing/2014/main" id="{2239892E-D8F5-4557-8515-7F4618A705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89212" y="2590668"/>
            <a:ext cx="1066239" cy="1175784"/>
          </a:xfrm>
          <a:prstGeom prst="rect">
            <a:avLst/>
          </a:prstGeom>
        </p:spPr>
      </p:pic>
      <p:pic>
        <p:nvPicPr>
          <p:cNvPr id="9" name="Picture 8">
            <a:extLst>
              <a:ext uri="{FF2B5EF4-FFF2-40B4-BE49-F238E27FC236}">
                <a16:creationId xmlns:a16="http://schemas.microsoft.com/office/drawing/2014/main" id="{7355AB4E-3B83-4903-8B94-1704969B5C26}"/>
              </a:ext>
            </a:extLst>
          </p:cNvPr>
          <p:cNvPicPr>
            <a:picLocks noChangeAspect="1"/>
          </p:cNvPicPr>
          <p:nvPr/>
        </p:nvPicPr>
        <p:blipFill rotWithShape="1">
          <a:blip r:embed="rId5">
            <a:extLst>
              <a:ext uri="{28A0092B-C50C-407E-A947-70E740481C1C}">
                <a14:useLocalDpi xmlns:a14="http://schemas.microsoft.com/office/drawing/2010/main" val="0"/>
              </a:ext>
            </a:extLst>
          </a:blip>
          <a:srcRect t="4999" r="1123"/>
          <a:stretch/>
        </p:blipFill>
        <p:spPr>
          <a:xfrm>
            <a:off x="2660023" y="1108558"/>
            <a:ext cx="949009" cy="1234929"/>
          </a:xfrm>
          <a:prstGeom prst="rect">
            <a:avLst/>
          </a:prstGeom>
        </p:spPr>
      </p:pic>
      <p:sp>
        <p:nvSpPr>
          <p:cNvPr id="12" name="TextBox 11">
            <a:extLst>
              <a:ext uri="{FF2B5EF4-FFF2-40B4-BE49-F238E27FC236}">
                <a16:creationId xmlns:a16="http://schemas.microsoft.com/office/drawing/2014/main" id="{2BC4BF77-95D7-4AF5-8E5E-EB22745922DA}"/>
              </a:ext>
            </a:extLst>
          </p:cNvPr>
          <p:cNvSpPr txBox="1"/>
          <p:nvPr/>
        </p:nvSpPr>
        <p:spPr>
          <a:xfrm>
            <a:off x="3673037" y="4544522"/>
            <a:ext cx="3303224" cy="1088247"/>
          </a:xfrm>
          <a:prstGeom prst="rect">
            <a:avLst/>
          </a:prstGeom>
          <a:noFill/>
        </p:spPr>
        <p:txBody>
          <a:bodyPr wrap="square" rtlCol="0">
            <a:spAutoFit/>
          </a:bodyPr>
          <a:lstStyle/>
          <a:p>
            <a:pPr defTabSz="347472">
              <a:spcAft>
                <a:spcPts val="600"/>
              </a:spcAft>
            </a:pPr>
            <a:r>
              <a:rPr lang="en-US" sz="1368" kern="1200" dirty="0">
                <a:solidFill>
                  <a:schemeClr val="tx1"/>
                </a:solidFill>
                <a:latin typeface="+mn-lt"/>
                <a:ea typeface="+mn-ea"/>
                <a:cs typeface="+mn-cs"/>
              </a:rPr>
              <a:t>Sharunda Chapman, Federal Grant Specialist </a:t>
            </a:r>
          </a:p>
          <a:p>
            <a:pPr defTabSz="347472">
              <a:spcAft>
                <a:spcPts val="600"/>
              </a:spcAft>
            </a:pPr>
            <a:r>
              <a:rPr lang="en-US" sz="1368" kern="1200" dirty="0">
                <a:solidFill>
                  <a:schemeClr val="tx1"/>
                </a:solidFill>
                <a:latin typeface="+mn-lt"/>
                <a:ea typeface="+mn-ea"/>
                <a:cs typeface="+mn-cs"/>
              </a:rPr>
              <a:t>Topic: HOPWA Program Review </a:t>
            </a:r>
          </a:p>
          <a:p>
            <a:pPr defTabSz="347472">
              <a:spcAft>
                <a:spcPts val="600"/>
              </a:spcAft>
            </a:pPr>
            <a:r>
              <a:rPr lang="en-US" sz="1368" kern="1200" dirty="0">
                <a:solidFill>
                  <a:schemeClr val="tx1"/>
                </a:solidFill>
                <a:latin typeface="+mn-lt"/>
                <a:ea typeface="+mn-ea"/>
                <a:cs typeface="+mn-cs"/>
              </a:rPr>
              <a:t> </a:t>
            </a:r>
            <a:endParaRPr lang="en-US" dirty="0"/>
          </a:p>
        </p:txBody>
      </p:sp>
      <p:sp>
        <p:nvSpPr>
          <p:cNvPr id="15" name="TextBox 14">
            <a:extLst>
              <a:ext uri="{FF2B5EF4-FFF2-40B4-BE49-F238E27FC236}">
                <a16:creationId xmlns:a16="http://schemas.microsoft.com/office/drawing/2014/main" id="{C0ECD2CE-DC98-4229-8E1C-C36447FF3CD6}"/>
              </a:ext>
            </a:extLst>
          </p:cNvPr>
          <p:cNvSpPr txBox="1"/>
          <p:nvPr/>
        </p:nvSpPr>
        <p:spPr>
          <a:xfrm>
            <a:off x="3753547" y="1314045"/>
            <a:ext cx="2995004" cy="1011302"/>
          </a:xfrm>
          <a:prstGeom prst="rect">
            <a:avLst/>
          </a:prstGeom>
          <a:noFill/>
        </p:spPr>
        <p:txBody>
          <a:bodyPr wrap="square" rtlCol="0">
            <a:spAutoFit/>
          </a:bodyPr>
          <a:lstStyle/>
          <a:p>
            <a:pPr defTabSz="347472">
              <a:spcAft>
                <a:spcPts val="600"/>
              </a:spcAft>
            </a:pPr>
            <a:r>
              <a:rPr lang="en-US" sz="1368" kern="1200">
                <a:solidFill>
                  <a:schemeClr val="tx1"/>
                </a:solidFill>
                <a:latin typeface="+mn-lt"/>
                <a:ea typeface="+mn-ea"/>
                <a:cs typeface="+mn-cs"/>
              </a:rPr>
              <a:t>Tamra Stewart, VP, Federal Grants</a:t>
            </a:r>
          </a:p>
          <a:p>
            <a:pPr defTabSz="347472">
              <a:spcAft>
                <a:spcPts val="600"/>
              </a:spcAft>
            </a:pPr>
            <a:r>
              <a:rPr lang="en-US" sz="1368" kern="1200">
                <a:solidFill>
                  <a:schemeClr val="tx1"/>
                </a:solidFill>
                <a:latin typeface="+mn-lt"/>
                <a:ea typeface="+mn-ea"/>
                <a:cs typeface="+mn-cs"/>
              </a:rPr>
              <a:t>Topic: Program Application Review (ESG/HOPWA)  </a:t>
            </a:r>
            <a:endParaRPr lang="en-US"/>
          </a:p>
        </p:txBody>
      </p:sp>
      <p:sp>
        <p:nvSpPr>
          <p:cNvPr id="17" name="TextBox 16">
            <a:extLst>
              <a:ext uri="{FF2B5EF4-FFF2-40B4-BE49-F238E27FC236}">
                <a16:creationId xmlns:a16="http://schemas.microsoft.com/office/drawing/2014/main" id="{1B27B9D6-A286-401F-82C9-46E0FB0E7CBC}"/>
              </a:ext>
            </a:extLst>
          </p:cNvPr>
          <p:cNvSpPr txBox="1"/>
          <p:nvPr/>
        </p:nvSpPr>
        <p:spPr>
          <a:xfrm>
            <a:off x="3753547" y="2774781"/>
            <a:ext cx="3766983" cy="590290"/>
          </a:xfrm>
          <a:prstGeom prst="rect">
            <a:avLst/>
          </a:prstGeom>
          <a:noFill/>
        </p:spPr>
        <p:txBody>
          <a:bodyPr wrap="square" rtlCol="0">
            <a:spAutoFit/>
          </a:bodyPr>
          <a:lstStyle/>
          <a:p>
            <a:pPr defTabSz="347472">
              <a:spcAft>
                <a:spcPts val="600"/>
              </a:spcAft>
            </a:pPr>
            <a:r>
              <a:rPr lang="en-US" sz="1368" kern="1200">
                <a:solidFill>
                  <a:schemeClr val="tx1"/>
                </a:solidFill>
                <a:latin typeface="+mn-lt"/>
                <a:ea typeface="+mn-ea"/>
                <a:cs typeface="+mn-cs"/>
              </a:rPr>
              <a:t>Vickie Palfrey, Federal Grant Specialist</a:t>
            </a:r>
          </a:p>
          <a:p>
            <a:pPr defTabSz="347472">
              <a:spcAft>
                <a:spcPts val="600"/>
              </a:spcAft>
            </a:pPr>
            <a:r>
              <a:rPr lang="en-US" sz="1368" kern="1200">
                <a:solidFill>
                  <a:schemeClr val="tx1"/>
                </a:solidFill>
                <a:latin typeface="+mn-lt"/>
                <a:ea typeface="+mn-ea"/>
                <a:cs typeface="+mn-cs"/>
              </a:rPr>
              <a:t>Topic: ESG Program Review </a:t>
            </a:r>
            <a:endParaRPr lang="en-US"/>
          </a:p>
        </p:txBody>
      </p:sp>
      <p:sp>
        <p:nvSpPr>
          <p:cNvPr id="18" name="TextBox 17">
            <a:extLst>
              <a:ext uri="{FF2B5EF4-FFF2-40B4-BE49-F238E27FC236}">
                <a16:creationId xmlns:a16="http://schemas.microsoft.com/office/drawing/2014/main" id="{BF0195BF-E5BA-4CC1-A801-C76B64505176}"/>
              </a:ext>
            </a:extLst>
          </p:cNvPr>
          <p:cNvSpPr txBox="1"/>
          <p:nvPr/>
        </p:nvSpPr>
        <p:spPr>
          <a:xfrm>
            <a:off x="8678391" y="1314045"/>
            <a:ext cx="2894729" cy="1011302"/>
          </a:xfrm>
          <a:prstGeom prst="rect">
            <a:avLst/>
          </a:prstGeom>
          <a:noFill/>
        </p:spPr>
        <p:txBody>
          <a:bodyPr wrap="square" rtlCol="0">
            <a:spAutoFit/>
          </a:bodyPr>
          <a:lstStyle/>
          <a:p>
            <a:pPr defTabSz="347472">
              <a:spcAft>
                <a:spcPts val="600"/>
              </a:spcAft>
            </a:pPr>
            <a:r>
              <a:rPr lang="en-US" sz="1368" kern="1200">
                <a:solidFill>
                  <a:schemeClr val="tx1"/>
                </a:solidFill>
                <a:latin typeface="+mn-lt"/>
                <a:ea typeface="+mn-ea"/>
                <a:cs typeface="+mn-cs"/>
              </a:rPr>
              <a:t>Fred Davis , Grant Compliance Officer</a:t>
            </a:r>
          </a:p>
          <a:p>
            <a:pPr defTabSz="347472">
              <a:spcAft>
                <a:spcPts val="600"/>
              </a:spcAft>
            </a:pPr>
            <a:r>
              <a:rPr lang="en-US" sz="1368" kern="1200">
                <a:solidFill>
                  <a:schemeClr val="tx1"/>
                </a:solidFill>
                <a:latin typeface="+mn-lt"/>
                <a:ea typeface="+mn-ea"/>
                <a:cs typeface="+mn-cs"/>
              </a:rPr>
              <a:t>Topic: Compliance and Reporting </a:t>
            </a:r>
            <a:endParaRPr lang="en-US"/>
          </a:p>
        </p:txBody>
      </p:sp>
      <p:pic>
        <p:nvPicPr>
          <p:cNvPr id="19" name="Picture 18">
            <a:extLst>
              <a:ext uri="{FF2B5EF4-FFF2-40B4-BE49-F238E27FC236}">
                <a16:creationId xmlns:a16="http://schemas.microsoft.com/office/drawing/2014/main" id="{D8B48F91-6E22-41DB-A67F-037E44876C1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70803" y="4165585"/>
            <a:ext cx="938228" cy="1258790"/>
          </a:xfrm>
          <a:prstGeom prst="rect">
            <a:avLst/>
          </a:prstGeom>
        </p:spPr>
      </p:pic>
    </p:spTree>
    <p:extLst>
      <p:ext uri="{BB962C8B-B14F-4D97-AF65-F5344CB8AC3E}">
        <p14:creationId xmlns:p14="http://schemas.microsoft.com/office/powerpoint/2010/main" val="2495463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FD8D-6B02-84A3-C26F-985629F5C3A0}"/>
              </a:ext>
            </a:extLst>
          </p:cNvPr>
          <p:cNvSpPr>
            <a:spLocks noGrp="1"/>
          </p:cNvSpPr>
          <p:nvPr>
            <p:ph type="title"/>
          </p:nvPr>
        </p:nvSpPr>
        <p:spPr/>
        <p:txBody>
          <a:bodyPr/>
          <a:lstStyle/>
          <a:p>
            <a:r>
              <a:rPr lang="en-US" dirty="0"/>
              <a:t>Match Requirements= Dollar for Dollar </a:t>
            </a:r>
          </a:p>
        </p:txBody>
      </p:sp>
      <p:sp>
        <p:nvSpPr>
          <p:cNvPr id="3" name="Content Placeholder 2">
            <a:extLst>
              <a:ext uri="{FF2B5EF4-FFF2-40B4-BE49-F238E27FC236}">
                <a16:creationId xmlns:a16="http://schemas.microsoft.com/office/drawing/2014/main" id="{2BE5372E-44D3-4A24-8BED-BF23E25D1432}"/>
              </a:ext>
            </a:extLst>
          </p:cNvPr>
          <p:cNvSpPr>
            <a:spLocks noGrp="1"/>
          </p:cNvSpPr>
          <p:nvPr>
            <p:ph idx="1"/>
          </p:nvPr>
        </p:nvSpPr>
        <p:spPr/>
        <p:txBody>
          <a:bodyPr>
            <a:normAutofit/>
          </a:bodyPr>
          <a:lstStyle/>
          <a:p>
            <a:pPr marL="0" marR="0" indent="0">
              <a:lnSpc>
                <a:spcPct val="100000"/>
              </a:lnSpc>
              <a:spcBef>
                <a:spcPts val="0"/>
              </a:spcBef>
              <a:spcAft>
                <a:spcPts val="0"/>
              </a:spcAft>
              <a:buNone/>
            </a:pPr>
            <a:r>
              <a:rPr lang="en-US" sz="1800" dirty="0">
                <a:effectLst/>
                <a:latin typeface="Arial" panose="020B0604020202020204" pitchFamily="34" charset="0"/>
                <a:ea typeface="Arial" panose="020B0604020202020204" pitchFamily="34" charset="0"/>
              </a:rPr>
              <a:t>Requirements for using cash and noncash contributions to match ESG grant:</a:t>
            </a:r>
          </a:p>
          <a:p>
            <a:pPr marL="0" marR="0">
              <a:lnSpc>
                <a:spcPct val="100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342900" marR="110490" lvl="0" indent="-342900">
              <a:lnSpc>
                <a:spcPct val="100000"/>
              </a:lnSpc>
              <a:spcBef>
                <a:spcPts val="0"/>
              </a:spcBef>
              <a:spcAft>
                <a:spcPts val="0"/>
              </a:spcAft>
              <a:buSzPts val="1200"/>
              <a:buFont typeface="Symbol" panose="05050102010706020507" pitchFamily="18" charset="2"/>
              <a:buChar char=""/>
              <a:tabLst>
                <a:tab pos="329565" algn="l"/>
                <a:tab pos="330200" algn="l"/>
              </a:tabLst>
            </a:pPr>
            <a:r>
              <a:rPr lang="en-US" sz="1800" dirty="0">
                <a:effectLst/>
                <a:latin typeface="Arial" panose="020B0604020202020204" pitchFamily="34" charset="0"/>
                <a:ea typeface="Symbol" panose="05050102010706020507" pitchFamily="18" charset="2"/>
                <a:cs typeface="Symbol" panose="05050102010706020507" pitchFamily="18" charset="2"/>
              </a:rPr>
              <a:t>Cash expended for allowable costs as defined in OMB Circulars 2 CFR Part 225 and 2 CFR Part 230 of the recipient or</a:t>
            </a:r>
            <a:r>
              <a:rPr lang="en-US" sz="1800" spc="-9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sub-recipient.</a:t>
            </a:r>
          </a:p>
          <a:p>
            <a:pPr marL="0" marR="0">
              <a:lnSpc>
                <a:spcPct val="100000"/>
              </a:lnSpc>
              <a:spcBef>
                <a:spcPts val="30"/>
              </a:spcBef>
              <a:spcAft>
                <a:spcPts val="0"/>
              </a:spcAft>
            </a:pPr>
            <a:endParaRPr lang="en-US" sz="1800" dirty="0">
              <a:effectLst/>
              <a:latin typeface="Arial" panose="020B0604020202020204" pitchFamily="34" charset="0"/>
              <a:ea typeface="Arial" panose="020B0604020202020204" pitchFamily="34" charset="0"/>
            </a:endParaRPr>
          </a:p>
          <a:p>
            <a:pPr marL="342900" marR="154940" lvl="0" indent="-342900">
              <a:lnSpc>
                <a:spcPct val="100000"/>
              </a:lnSpc>
              <a:spcBef>
                <a:spcPts val="0"/>
              </a:spcBef>
              <a:spcAft>
                <a:spcPts val="0"/>
              </a:spcAft>
              <a:buSzPts val="1200"/>
              <a:buFont typeface="Symbol" panose="05050102010706020507" pitchFamily="18" charset="2"/>
              <a:buChar char=""/>
              <a:tabLst>
                <a:tab pos="329565" algn="l"/>
                <a:tab pos="330200" algn="l"/>
              </a:tabLst>
            </a:pPr>
            <a:r>
              <a:rPr lang="en-US" sz="1800" dirty="0">
                <a:effectLst/>
                <a:latin typeface="Arial" panose="020B0604020202020204" pitchFamily="34" charset="0"/>
                <a:ea typeface="Symbol" panose="05050102010706020507" pitchFamily="18" charset="2"/>
                <a:cs typeface="Symbol" panose="05050102010706020507" pitchFamily="18" charset="2"/>
              </a:rPr>
              <a:t>Cash donations and cash receipts from sale of donated items (thrift store), however, there may not be any duplication of this transaction, i.e., clothing donated and then sold through Thrift Store would be a duplication if counted both</a:t>
            </a:r>
            <a:r>
              <a:rPr lang="en-US" sz="1800" spc="-16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times.</a:t>
            </a:r>
          </a:p>
          <a:p>
            <a:pPr marL="0" marR="0">
              <a:lnSpc>
                <a:spcPct val="100000"/>
              </a:lnSpc>
              <a:spcBef>
                <a:spcPts val="5"/>
              </a:spcBef>
              <a:spcAft>
                <a:spcPts val="0"/>
              </a:spcAft>
            </a:pPr>
            <a:endParaRPr lang="en-US" sz="1800" dirty="0">
              <a:effectLst/>
              <a:latin typeface="Arial" panose="020B0604020202020204" pitchFamily="34" charset="0"/>
              <a:ea typeface="Arial" panose="020B0604020202020204" pitchFamily="34" charset="0"/>
            </a:endParaRPr>
          </a:p>
          <a:p>
            <a:pPr marL="342900" marR="153035" lvl="0" indent="-342900">
              <a:lnSpc>
                <a:spcPct val="100000"/>
              </a:lnSpc>
              <a:spcBef>
                <a:spcPts val="0"/>
              </a:spcBef>
              <a:spcAft>
                <a:spcPts val="0"/>
              </a:spcAft>
              <a:buSzPts val="1200"/>
              <a:buFont typeface="Symbol" panose="05050102010706020507" pitchFamily="18" charset="2"/>
              <a:buChar char=""/>
              <a:tabLst>
                <a:tab pos="329565" algn="l"/>
                <a:tab pos="330200" algn="l"/>
              </a:tabLst>
            </a:pPr>
            <a:r>
              <a:rPr lang="en-US" sz="1800" dirty="0">
                <a:effectLst/>
                <a:latin typeface="Arial" panose="020B0604020202020204" pitchFamily="34" charset="0"/>
                <a:ea typeface="Symbol" panose="05050102010706020507" pitchFamily="18" charset="2"/>
                <a:cs typeface="Symbol" panose="05050102010706020507" pitchFamily="18" charset="2"/>
              </a:rPr>
              <a:t>Noncash contributions may include but are not limited to real property, equipment, goods, or services. The value of any real property, equipment, goods, or services is determined by the cost, -the recipient or sub-recipient had to pay for them with grant funds, or if the activity represents indirect costs; and value may also include the purchase value of any donated</a:t>
            </a:r>
            <a:r>
              <a:rPr lang="en-US" sz="1800" spc="-90"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building.</a:t>
            </a:r>
          </a:p>
        </p:txBody>
      </p:sp>
    </p:spTree>
    <p:extLst>
      <p:ext uri="{BB962C8B-B14F-4D97-AF65-F5344CB8AC3E}">
        <p14:creationId xmlns:p14="http://schemas.microsoft.com/office/powerpoint/2010/main" val="3092705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FD8D-6B02-84A3-C26F-985629F5C3A0}"/>
              </a:ext>
            </a:extLst>
          </p:cNvPr>
          <p:cNvSpPr>
            <a:spLocks noGrp="1"/>
          </p:cNvSpPr>
          <p:nvPr>
            <p:ph type="title"/>
          </p:nvPr>
        </p:nvSpPr>
        <p:spPr/>
        <p:txBody>
          <a:bodyPr/>
          <a:lstStyle/>
          <a:p>
            <a:r>
              <a:rPr lang="en-US" dirty="0"/>
              <a:t>Match Requirements= Dollar for Dollar </a:t>
            </a:r>
          </a:p>
        </p:txBody>
      </p:sp>
      <p:sp>
        <p:nvSpPr>
          <p:cNvPr id="3" name="Content Placeholder 2">
            <a:extLst>
              <a:ext uri="{FF2B5EF4-FFF2-40B4-BE49-F238E27FC236}">
                <a16:creationId xmlns:a16="http://schemas.microsoft.com/office/drawing/2014/main" id="{2BE5372E-44D3-4A24-8BED-BF23E25D1432}"/>
              </a:ext>
            </a:extLst>
          </p:cNvPr>
          <p:cNvSpPr>
            <a:spLocks noGrp="1"/>
          </p:cNvSpPr>
          <p:nvPr>
            <p:ph idx="1"/>
          </p:nvPr>
        </p:nvSpPr>
        <p:spPr/>
        <p:txBody>
          <a:bodyPr>
            <a:normAutofit/>
          </a:bodyPr>
          <a:lstStyle/>
          <a:p>
            <a:pPr marL="0" marR="0" indent="0">
              <a:spcBef>
                <a:spcPts val="0"/>
              </a:spcBef>
              <a:spcAft>
                <a:spcPts val="0"/>
              </a:spcAft>
              <a:buNone/>
            </a:pPr>
            <a:r>
              <a:rPr lang="en-US" sz="1800" dirty="0">
                <a:effectLst/>
                <a:latin typeface="Arial" panose="020B0604020202020204" pitchFamily="34" charset="0"/>
                <a:ea typeface="Arial" panose="020B0604020202020204" pitchFamily="34" charset="0"/>
              </a:rPr>
              <a:t>Calculating the amount of noncash contributions:</a:t>
            </a:r>
          </a:p>
          <a:p>
            <a:pPr marL="0" marR="0">
              <a:lnSpc>
                <a:spcPct val="100000"/>
              </a:lnSpc>
              <a:spcBef>
                <a:spcPts val="25"/>
              </a:spcBef>
              <a:spcAft>
                <a:spcPts val="0"/>
              </a:spcAft>
            </a:pPr>
            <a:endParaRPr lang="en-US" sz="1800" dirty="0">
              <a:effectLst/>
              <a:latin typeface="Arial" panose="020B0604020202020204" pitchFamily="34" charset="0"/>
              <a:ea typeface="Arial" panose="020B0604020202020204" pitchFamily="34" charset="0"/>
            </a:endParaRPr>
          </a:p>
          <a:p>
            <a:pPr marL="342900" marR="144145" lvl="0" indent="-342900">
              <a:lnSpc>
                <a:spcPct val="100000"/>
              </a:lnSpc>
              <a:spcBef>
                <a:spcPts val="0"/>
              </a:spcBef>
              <a:spcAft>
                <a:spcPts val="0"/>
              </a:spcAft>
              <a:buSzPts val="1200"/>
              <a:buFont typeface="Symbol" panose="05050102010706020507" pitchFamily="18" charset="2"/>
              <a:buChar char=""/>
              <a:tabLst>
                <a:tab pos="329565" algn="l"/>
                <a:tab pos="330200" algn="l"/>
              </a:tabLst>
            </a:pPr>
            <a:r>
              <a:rPr lang="en-US" sz="1800" dirty="0">
                <a:effectLst/>
                <a:latin typeface="Arial" panose="020B0604020202020204" pitchFamily="34" charset="0"/>
                <a:ea typeface="Symbol" panose="05050102010706020507" pitchFamily="18" charset="2"/>
                <a:cs typeface="Symbol" panose="05050102010706020507" pitchFamily="18" charset="2"/>
              </a:rPr>
              <a:t>Calculating noncash contributions: the value or fair market value of any donated material or building (this source can only be utilized as match one time), the value of any lease on a</a:t>
            </a:r>
            <a:r>
              <a:rPr lang="en-US" sz="1800" spc="-55" dirty="0">
                <a:effectLst/>
                <a:latin typeface="Arial" panose="020B0604020202020204" pitchFamily="34" charset="0"/>
                <a:ea typeface="Symbol" panose="05050102010706020507" pitchFamily="18" charset="2"/>
                <a:cs typeface="Symbol" panose="05050102010706020507" pitchFamily="18" charset="2"/>
              </a:rPr>
              <a:t> </a:t>
            </a:r>
            <a:r>
              <a:rPr lang="en-US" sz="1800" dirty="0">
                <a:effectLst/>
                <a:latin typeface="Arial" panose="020B0604020202020204" pitchFamily="34" charset="0"/>
                <a:ea typeface="Symbol" panose="05050102010706020507" pitchFamily="18" charset="2"/>
                <a:cs typeface="Symbol" panose="05050102010706020507" pitchFamily="18" charset="2"/>
              </a:rPr>
              <a:t>building.</a:t>
            </a:r>
          </a:p>
          <a:p>
            <a:pPr marL="0" marR="144145" lvl="0" indent="0">
              <a:lnSpc>
                <a:spcPct val="100000"/>
              </a:lnSpc>
              <a:spcBef>
                <a:spcPts val="0"/>
              </a:spcBef>
              <a:spcAft>
                <a:spcPts val="0"/>
              </a:spcAft>
              <a:buSzPts val="1200"/>
              <a:buNone/>
              <a:tabLst>
                <a:tab pos="329565" algn="l"/>
                <a:tab pos="330200" algn="l"/>
              </a:tabLst>
            </a:pPr>
            <a:endParaRPr lang="en-US" sz="1800" dirty="0">
              <a:effectLst/>
              <a:latin typeface="Arial" panose="020B0604020202020204" pitchFamily="34" charset="0"/>
              <a:ea typeface="Symbol" panose="05050102010706020507" pitchFamily="18" charset="2"/>
              <a:cs typeface="Symbol" panose="05050102010706020507" pitchFamily="18" charset="2"/>
            </a:endParaRPr>
          </a:p>
          <a:p>
            <a:pPr>
              <a:lnSpc>
                <a:spcPct val="100000"/>
              </a:lnSpc>
              <a:spcBef>
                <a:spcPts val="30"/>
              </a:spcBef>
            </a:pPr>
            <a:r>
              <a:rPr lang="en-US" sz="1800" dirty="0">
                <a:effectLst/>
                <a:latin typeface="Arial" panose="020B0604020202020204" pitchFamily="34" charset="0"/>
                <a:ea typeface="Arial" panose="020B0604020202020204" pitchFamily="34" charset="0"/>
              </a:rPr>
              <a:t>S</a:t>
            </a:r>
            <a:r>
              <a:rPr lang="en-US" sz="1800" dirty="0">
                <a:effectLst/>
                <a:latin typeface="Arial" panose="020B0604020202020204" pitchFamily="34" charset="0"/>
                <a:ea typeface="Symbol" panose="05050102010706020507" pitchFamily="18" charset="2"/>
                <a:cs typeface="Symbol" panose="05050102010706020507" pitchFamily="18" charset="2"/>
              </a:rPr>
              <a:t>ervices provided by individuals must be valued at rates consistent with those ordinarily paid for similar work in the sub-recipient’s organization. If the sub-recipient does not have employees performing similar work, the rates must be consistent with those ordinarily paid by other employers for similar work in the same labor market (at a </a:t>
            </a:r>
            <a:r>
              <a:rPr lang="en-US" sz="1800" b="1" dirty="0">
                <a:effectLst/>
                <a:latin typeface="Arial" panose="020B0604020202020204" pitchFamily="34" charset="0"/>
                <a:ea typeface="Symbol" panose="05050102010706020507" pitchFamily="18" charset="2"/>
                <a:cs typeface="Symbol" panose="05050102010706020507" pitchFamily="18" charset="2"/>
              </a:rPr>
              <a:t>minimum rate of $7.25 per</a:t>
            </a:r>
            <a:r>
              <a:rPr lang="en-US" sz="1800" b="1" spc="-85" dirty="0">
                <a:effectLst/>
                <a:latin typeface="Arial" panose="020B0604020202020204" pitchFamily="34" charset="0"/>
                <a:ea typeface="Symbol" panose="05050102010706020507" pitchFamily="18" charset="2"/>
                <a:cs typeface="Symbol" panose="05050102010706020507" pitchFamily="18" charset="2"/>
              </a:rPr>
              <a:t> </a:t>
            </a:r>
            <a:r>
              <a:rPr lang="en-US" sz="1800" b="1" dirty="0">
                <a:effectLst/>
                <a:latin typeface="Arial" panose="020B0604020202020204" pitchFamily="34" charset="0"/>
                <a:ea typeface="Symbol" panose="05050102010706020507" pitchFamily="18" charset="2"/>
                <a:cs typeface="Symbol" panose="05050102010706020507" pitchFamily="18" charset="2"/>
              </a:rPr>
              <a:t>hour</a:t>
            </a:r>
            <a:r>
              <a:rPr lang="en-US" sz="1800" dirty="0">
                <a:effectLst/>
                <a:latin typeface="Arial" panose="020B0604020202020204" pitchFamily="34" charset="0"/>
                <a:ea typeface="Symbol" panose="05050102010706020507" pitchFamily="18" charset="2"/>
                <a:cs typeface="Symbol" panose="05050102010706020507" pitchFamily="18" charset="2"/>
              </a:rPr>
              <a:t>).</a:t>
            </a:r>
          </a:p>
        </p:txBody>
      </p:sp>
    </p:spTree>
    <p:extLst>
      <p:ext uri="{BB962C8B-B14F-4D97-AF65-F5344CB8AC3E}">
        <p14:creationId xmlns:p14="http://schemas.microsoft.com/office/powerpoint/2010/main" val="1790929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EE0D-E46D-1A28-E117-70C9289117E0}"/>
              </a:ext>
            </a:extLst>
          </p:cNvPr>
          <p:cNvSpPr>
            <a:spLocks noGrp="1"/>
          </p:cNvSpPr>
          <p:nvPr>
            <p:ph type="ctrTitle"/>
          </p:nvPr>
        </p:nvSpPr>
        <p:spPr/>
        <p:txBody>
          <a:bodyPr/>
          <a:lstStyle/>
          <a:p>
            <a:r>
              <a:rPr lang="en-US" dirty="0"/>
              <a:t>ESG PY 2024 </a:t>
            </a:r>
            <a:br>
              <a:rPr lang="en-US" dirty="0"/>
            </a:br>
            <a:r>
              <a:rPr lang="en-US" dirty="0"/>
              <a:t>Grant Application </a:t>
            </a:r>
          </a:p>
        </p:txBody>
      </p:sp>
    </p:spTree>
    <p:extLst>
      <p:ext uri="{BB962C8B-B14F-4D97-AF65-F5344CB8AC3E}">
        <p14:creationId xmlns:p14="http://schemas.microsoft.com/office/powerpoint/2010/main" val="887701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3B297-2256-1A64-AA21-5CD510E7B25D}"/>
              </a:ext>
            </a:extLst>
          </p:cNvPr>
          <p:cNvSpPr>
            <a:spLocks noGrp="1"/>
          </p:cNvSpPr>
          <p:nvPr>
            <p:ph type="title"/>
          </p:nvPr>
        </p:nvSpPr>
        <p:spPr/>
        <p:txBody>
          <a:bodyPr/>
          <a:lstStyle/>
          <a:p>
            <a:r>
              <a:rPr lang="en-US" dirty="0"/>
              <a:t>Funding Caps</a:t>
            </a:r>
          </a:p>
        </p:txBody>
      </p:sp>
      <p:sp>
        <p:nvSpPr>
          <p:cNvPr id="3" name="Content Placeholder 2">
            <a:extLst>
              <a:ext uri="{FF2B5EF4-FFF2-40B4-BE49-F238E27FC236}">
                <a16:creationId xmlns:a16="http://schemas.microsoft.com/office/drawing/2014/main" id="{AE564E2C-5F00-4C11-9936-A0B582FC0565}"/>
              </a:ext>
            </a:extLst>
          </p:cNvPr>
          <p:cNvSpPr>
            <a:spLocks noGrp="1"/>
          </p:cNvSpPr>
          <p:nvPr>
            <p:ph idx="1"/>
          </p:nvPr>
        </p:nvSpPr>
        <p:spPr/>
        <p:txBody>
          <a:bodyPr>
            <a:normAutofit fontScale="85000" lnSpcReduction="20000"/>
          </a:bodyPr>
          <a:lstStyle/>
          <a:p>
            <a:r>
              <a:rPr lang="en-US" dirty="0"/>
              <a:t>ESG available funds $2,302,659.00</a:t>
            </a:r>
          </a:p>
          <a:p>
            <a:endParaRPr lang="en-US" dirty="0"/>
          </a:p>
          <a:p>
            <a:pPr>
              <a:lnSpc>
                <a:spcPct val="120000"/>
              </a:lnSpc>
            </a:pPr>
            <a:r>
              <a:rPr lang="en-US" dirty="0"/>
              <a:t>Funding Caps	</a:t>
            </a:r>
          </a:p>
          <a:p>
            <a:pPr>
              <a:lnSpc>
                <a:spcPct val="120000"/>
              </a:lnSpc>
            </a:pPr>
            <a:endParaRPr lang="en-US" dirty="0"/>
          </a:p>
          <a:p>
            <a:pPr>
              <a:lnSpc>
                <a:spcPct val="120000"/>
              </a:lnSpc>
            </a:pPr>
            <a:r>
              <a:rPr lang="en-US" dirty="0"/>
              <a:t>When applying for ESG funding, agencies can request between $75,000 and $500,000. However, it is important to note that the caps do not ensure that your agency will receive the exact amount requested. The final amount awarded depends on the available funds and the number of agencies receiving funding. As a result, it is possible for agencies to receive less than $75,000 in their contract award.</a:t>
            </a:r>
          </a:p>
          <a:p>
            <a:endParaRPr lang="en-US" dirty="0"/>
          </a:p>
        </p:txBody>
      </p:sp>
    </p:spTree>
    <p:extLst>
      <p:ext uri="{BB962C8B-B14F-4D97-AF65-F5344CB8AC3E}">
        <p14:creationId xmlns:p14="http://schemas.microsoft.com/office/powerpoint/2010/main" val="2834102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5235-3E8B-12EF-16A9-785B52B349DD}"/>
              </a:ext>
            </a:extLst>
          </p:cNvPr>
          <p:cNvSpPr>
            <a:spLocks noGrp="1"/>
          </p:cNvSpPr>
          <p:nvPr>
            <p:ph type="title"/>
          </p:nvPr>
        </p:nvSpPr>
        <p:spPr/>
        <p:txBody>
          <a:bodyPr/>
          <a:lstStyle/>
          <a:p>
            <a:r>
              <a:rPr lang="en-US" dirty="0"/>
              <a:t>Two-Year Applications </a:t>
            </a:r>
          </a:p>
        </p:txBody>
      </p:sp>
      <p:sp>
        <p:nvSpPr>
          <p:cNvPr id="3" name="Content Placeholder 2">
            <a:extLst>
              <a:ext uri="{FF2B5EF4-FFF2-40B4-BE49-F238E27FC236}">
                <a16:creationId xmlns:a16="http://schemas.microsoft.com/office/drawing/2014/main" id="{3868EF6B-E958-F7DE-570B-369052DF53E5}"/>
              </a:ext>
            </a:extLst>
          </p:cNvPr>
          <p:cNvSpPr>
            <a:spLocks noGrp="1"/>
          </p:cNvSpPr>
          <p:nvPr>
            <p:ph idx="1"/>
          </p:nvPr>
        </p:nvSpPr>
        <p:spPr>
          <a:xfrm>
            <a:off x="838200" y="1966823"/>
            <a:ext cx="10515600" cy="4261364"/>
          </a:xfrm>
        </p:spPr>
        <p:txBody>
          <a:bodyPr>
            <a:normAutofit lnSpcReduction="10000"/>
          </a:bodyPr>
          <a:lstStyle/>
          <a:p>
            <a:pPr marL="101600" marR="0" algn="just">
              <a:spcBef>
                <a:spcPts val="400"/>
              </a:spcBef>
              <a:spcAft>
                <a:spcPts val="0"/>
              </a:spcAft>
            </a:pPr>
            <a:r>
              <a:rPr lang="en-US" sz="1800" dirty="0">
                <a:effectLst/>
                <a:latin typeface="Arial" panose="020B0604020202020204" pitchFamily="34" charset="0"/>
                <a:ea typeface="Arial" panose="020B0604020202020204" pitchFamily="34" charset="0"/>
              </a:rPr>
              <a:t>Applications will be accepted for one or two-year grant cycles. To be considered for a two-year cycle application, you must be a previously funded MHC ESG agency in “good standing.”</a:t>
            </a:r>
          </a:p>
          <a:p>
            <a:pPr marL="101600" marR="0" algn="just">
              <a:spcBef>
                <a:spcPts val="400"/>
              </a:spcBef>
              <a:spcAft>
                <a:spcPts val="0"/>
              </a:spcAft>
            </a:pPr>
            <a:endParaRPr lang="en-US" sz="1800" dirty="0">
              <a:effectLst/>
              <a:latin typeface="Arial" panose="020B0604020202020204" pitchFamily="34" charset="0"/>
              <a:ea typeface="Arial" panose="020B0604020202020204" pitchFamily="34" charset="0"/>
            </a:endParaRPr>
          </a:p>
          <a:p>
            <a:pPr marL="101600" marR="0" algn="just">
              <a:spcBef>
                <a:spcPts val="400"/>
              </a:spcBef>
              <a:spcAft>
                <a:spcPts val="0"/>
              </a:spcAft>
            </a:pPr>
            <a:r>
              <a:rPr lang="en-US" sz="1800" dirty="0">
                <a:effectLst/>
                <a:latin typeface="Arial" panose="020B0604020202020204" pitchFamily="34" charset="0"/>
                <a:ea typeface="Arial" panose="020B0604020202020204" pitchFamily="34" charset="0"/>
              </a:rPr>
              <a:t>Two-year grant applicants must provide a budget, match, and expenditure report for the current program year (2024-2025) only.  A new budget proposal will be collected during FY 2025 grant cycle. </a:t>
            </a:r>
          </a:p>
          <a:p>
            <a:pPr marL="101600" marR="0" algn="just">
              <a:spcBef>
                <a:spcPts val="400"/>
              </a:spcBef>
              <a:spcAft>
                <a:spcPts val="0"/>
              </a:spcAft>
            </a:pPr>
            <a:endParaRPr lang="en-US" sz="1800" dirty="0">
              <a:effectLst/>
              <a:latin typeface="Arial" panose="020B0604020202020204" pitchFamily="34" charset="0"/>
              <a:ea typeface="Arial" panose="020B0604020202020204" pitchFamily="34" charset="0"/>
            </a:endParaRPr>
          </a:p>
          <a:p>
            <a:pPr marL="101600" marR="0" algn="just">
              <a:spcBef>
                <a:spcPts val="400"/>
              </a:spcBef>
              <a:spcAft>
                <a:spcPts val="0"/>
              </a:spcAft>
            </a:pPr>
            <a:r>
              <a:rPr lang="en-US" sz="1800" dirty="0">
                <a:effectLst/>
                <a:latin typeface="Arial" panose="020B0604020202020204" pitchFamily="34" charset="0"/>
                <a:ea typeface="Arial" panose="020B0604020202020204" pitchFamily="34" charset="0"/>
              </a:rPr>
              <a:t>Two-year grant applicants are subject to annual evaluations, an end-of-FY grant close-out report, and CAPER. Agreeing to a two-year contract means agreeing to spend at least 90% of your first-year allocation by the end of that grant year. Two-year application approval does not guarantee that your agency will be funded in the same capacity during the second grant year. A new budget and supporting documentation will be evaluated with a first-year monitoring report, risk assessment, and ranked competitively to determine the second-year funding amount. Evaluate your agency's capacity to meet funding deadlines before considering a two-year term. </a:t>
            </a:r>
          </a:p>
          <a:p>
            <a:pPr marL="0" marR="0" indent="0" algn="just">
              <a:spcBef>
                <a:spcPts val="400"/>
              </a:spcBef>
              <a:spcAft>
                <a:spcPts val="0"/>
              </a:spcAft>
              <a:buNone/>
            </a:pPr>
            <a:endParaRPr lang="en-US" sz="1800" dirty="0">
              <a:effectLst/>
              <a:latin typeface="Arial" panose="020B0604020202020204" pitchFamily="34" charset="0"/>
              <a:ea typeface="Arial" panose="020B0604020202020204" pitchFamily="34" charset="0"/>
            </a:endParaRPr>
          </a:p>
          <a:p>
            <a:pPr marL="101600" marR="0" algn="just">
              <a:spcBef>
                <a:spcPts val="400"/>
              </a:spcBef>
              <a:spcAft>
                <a:spcPts val="0"/>
              </a:spcAft>
            </a:pPr>
            <a:r>
              <a:rPr lang="en-US" sz="1800" dirty="0">
                <a:effectLst/>
                <a:latin typeface="Arial" panose="020B0604020202020204" pitchFamily="34" charset="0"/>
                <a:ea typeface="Arial" panose="020B0604020202020204" pitchFamily="34" charset="0"/>
              </a:rPr>
              <a:t>The ESG application must be completed in its entirety as it is related to the agency's proposed project.</a:t>
            </a:r>
          </a:p>
          <a:p>
            <a:endParaRPr lang="en-US" dirty="0"/>
          </a:p>
        </p:txBody>
      </p:sp>
    </p:spTree>
    <p:extLst>
      <p:ext uri="{BB962C8B-B14F-4D97-AF65-F5344CB8AC3E}">
        <p14:creationId xmlns:p14="http://schemas.microsoft.com/office/powerpoint/2010/main" val="975472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B1152-8CE3-4058-EEBC-899196E18EFE}"/>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Application Scoring Guide </a:t>
            </a:r>
          </a:p>
        </p:txBody>
      </p:sp>
      <p:graphicFrame>
        <p:nvGraphicFramePr>
          <p:cNvPr id="4" name="Content Placeholder 3">
            <a:extLst>
              <a:ext uri="{FF2B5EF4-FFF2-40B4-BE49-F238E27FC236}">
                <a16:creationId xmlns:a16="http://schemas.microsoft.com/office/drawing/2014/main" id="{C976B5CB-EC72-2AAF-AE39-51C2DD93D1BD}"/>
              </a:ext>
            </a:extLst>
          </p:cNvPr>
          <p:cNvGraphicFramePr>
            <a:graphicFrameLocks noGrp="1"/>
          </p:cNvGraphicFramePr>
          <p:nvPr>
            <p:ph idx="1"/>
            <p:extLst>
              <p:ext uri="{D42A27DB-BD31-4B8C-83A1-F6EECF244321}">
                <p14:modId xmlns:p14="http://schemas.microsoft.com/office/powerpoint/2010/main" val="2897694594"/>
              </p:ext>
            </p:extLst>
          </p:nvPr>
        </p:nvGraphicFramePr>
        <p:xfrm>
          <a:off x="4905052" y="822418"/>
          <a:ext cx="6666834" cy="5309970"/>
        </p:xfrm>
        <a:graphic>
          <a:graphicData uri="http://schemas.openxmlformats.org/drawingml/2006/table">
            <a:tbl>
              <a:tblPr firstRow="1" firstCol="1" bandRow="1"/>
              <a:tblGrid>
                <a:gridCol w="2080996">
                  <a:extLst>
                    <a:ext uri="{9D8B030D-6E8A-4147-A177-3AD203B41FA5}">
                      <a16:colId xmlns:a16="http://schemas.microsoft.com/office/drawing/2014/main" val="3378094595"/>
                    </a:ext>
                  </a:extLst>
                </a:gridCol>
                <a:gridCol w="957268">
                  <a:extLst>
                    <a:ext uri="{9D8B030D-6E8A-4147-A177-3AD203B41FA5}">
                      <a16:colId xmlns:a16="http://schemas.microsoft.com/office/drawing/2014/main" val="821265064"/>
                    </a:ext>
                  </a:extLst>
                </a:gridCol>
                <a:gridCol w="3628570">
                  <a:extLst>
                    <a:ext uri="{9D8B030D-6E8A-4147-A177-3AD203B41FA5}">
                      <a16:colId xmlns:a16="http://schemas.microsoft.com/office/drawing/2014/main" val="867778256"/>
                    </a:ext>
                  </a:extLst>
                </a:gridCol>
              </a:tblGrid>
              <a:tr h="582474">
                <a:tc>
                  <a:txBody>
                    <a:bodyPr/>
                    <a:lstStyle/>
                    <a:p>
                      <a:pPr marL="0" marR="0" algn="l" fontAlgn="t">
                        <a:spcBef>
                          <a:spcPts val="55"/>
                        </a:spcBef>
                        <a:spcAft>
                          <a:spcPts val="0"/>
                        </a:spcAft>
                      </a:pPr>
                      <a:r>
                        <a:rPr lang="en-US" sz="1700" b="1" i="0" u="none" strike="noStrike">
                          <a:effectLst/>
                          <a:latin typeface="Arial" panose="020B0604020202020204" pitchFamily="34" charset="0"/>
                          <a:ea typeface="Arial" panose="020B0604020202020204" pitchFamily="34" charset="0"/>
                          <a:cs typeface="Times New Roman" panose="02020603050405020304" pitchFamily="18" charset="0"/>
                        </a:rPr>
                        <a:t>Factors </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1" i="0" u="none" strike="noStrike">
                          <a:effectLst/>
                          <a:latin typeface="Arial" panose="020B0604020202020204" pitchFamily="34" charset="0"/>
                          <a:ea typeface="Arial" panose="020B0604020202020204" pitchFamily="34" charset="0"/>
                          <a:cs typeface="Times New Roman" panose="02020603050405020304" pitchFamily="18" charset="0"/>
                        </a:rPr>
                        <a:t>Max Score</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1" i="0" u="none" strike="noStrike">
                          <a:effectLst/>
                          <a:latin typeface="Arial" panose="020B0604020202020204" pitchFamily="34" charset="0"/>
                          <a:ea typeface="Arial" panose="020B0604020202020204" pitchFamily="34" charset="0"/>
                          <a:cs typeface="Times New Roman" panose="02020603050405020304" pitchFamily="18" charset="0"/>
                        </a:rPr>
                        <a:t> </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136760"/>
                  </a:ext>
                </a:extLst>
              </a:tr>
              <a:tr h="582474">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Capacity and Experience</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15</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7">
                  <a:txBody>
                    <a:bodyPr/>
                    <a:lstStyle/>
                    <a:p>
                      <a:pPr marL="0" marR="0" algn="l" fontAlgn="t">
                        <a:spcBef>
                          <a:spcPts val="55"/>
                        </a:spcBef>
                        <a:spcAft>
                          <a:spcPts val="0"/>
                        </a:spcAft>
                      </a:pPr>
                      <a:r>
                        <a:rPr lang="en-US" sz="1700" b="1" i="0" u="none" strike="noStrike">
                          <a:effectLst/>
                          <a:latin typeface="Arial" panose="020B0604020202020204" pitchFamily="34" charset="0"/>
                          <a:ea typeface="Arial" panose="020B0604020202020204" pitchFamily="34" charset="0"/>
                          <a:cs typeface="Times New Roman" panose="02020603050405020304" pitchFamily="18" charset="0"/>
                        </a:rPr>
                        <a:t>New ESG applicants’ maximum points =</a:t>
                      </a:r>
                      <a:endParaRPr lang="en-US" sz="2600" b="0" i="0" u="none" strike="noStrike">
                        <a:effectLst/>
                        <a:latin typeface="Arial" panose="020B0604020202020204" pitchFamily="34" charset="0"/>
                      </a:endParaRPr>
                    </a:p>
                  </a:txBody>
                  <a:tcPr marL="134288" marR="134288" marT="67144" marB="6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5777542"/>
                  </a:ext>
                </a:extLst>
              </a:tr>
              <a:tr h="582474">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Need or Extent of Problem</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15</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272106709"/>
                  </a:ext>
                </a:extLst>
              </a:tr>
              <a:tr h="582474">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Collaboration Partnership</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10</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001222942"/>
                  </a:ext>
                </a:extLst>
              </a:tr>
              <a:tr h="839859">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CES and HMIS/Data monitoring</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10</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348163998"/>
                  </a:ext>
                </a:extLst>
              </a:tr>
              <a:tr h="325089">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Past Performance</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5</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13950427"/>
                  </a:ext>
                </a:extLst>
              </a:tr>
              <a:tr h="582474">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Program Plan &amp; Narrative</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20</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39640821"/>
                  </a:ext>
                </a:extLst>
              </a:tr>
              <a:tr h="325089">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Program Goals</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10</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7776334"/>
                  </a:ext>
                </a:extLst>
              </a:tr>
              <a:tr h="582474">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Financial Controls &amp; Budget</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15</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1" i="0" u="none" strike="noStrike">
                          <a:effectLst/>
                          <a:latin typeface="Arial" panose="020B0604020202020204" pitchFamily="34" charset="0"/>
                          <a:ea typeface="Arial" panose="020B0604020202020204" pitchFamily="34" charset="0"/>
                          <a:cs typeface="Times New Roman" panose="02020603050405020304" pitchFamily="18" charset="0"/>
                        </a:rPr>
                        <a:t> </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0111967"/>
                  </a:ext>
                </a:extLst>
              </a:tr>
              <a:tr h="325089">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Total</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100</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dirty="0">
                          <a:effectLst/>
                          <a:latin typeface="Arial" panose="020B0604020202020204" pitchFamily="34" charset="0"/>
                          <a:ea typeface="Arial" panose="020B0604020202020204" pitchFamily="34" charset="0"/>
                          <a:cs typeface="Times New Roman" panose="02020603050405020304" pitchFamily="18" charset="0"/>
                        </a:rPr>
                        <a:t>95</a:t>
                      </a:r>
                      <a:endParaRPr lang="en-US" sz="2600" b="0" i="0" u="none" strike="noStrike" dirty="0">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7932666"/>
                  </a:ext>
                </a:extLst>
              </a:tr>
            </a:tbl>
          </a:graphicData>
        </a:graphic>
      </p:graphicFrame>
    </p:spTree>
    <p:extLst>
      <p:ext uri="{BB962C8B-B14F-4D97-AF65-F5344CB8AC3E}">
        <p14:creationId xmlns:p14="http://schemas.microsoft.com/office/powerpoint/2010/main" val="3690986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CE6E-5249-AC12-7C1B-1EEE086FFFEA}"/>
              </a:ext>
            </a:extLst>
          </p:cNvPr>
          <p:cNvSpPr>
            <a:spLocks noGrp="1"/>
          </p:cNvSpPr>
          <p:nvPr>
            <p:ph type="title"/>
          </p:nvPr>
        </p:nvSpPr>
        <p:spPr>
          <a:xfrm>
            <a:off x="838200" y="763040"/>
            <a:ext cx="10515600" cy="1009934"/>
          </a:xfrm>
        </p:spPr>
        <p:txBody>
          <a:bodyPr/>
          <a:lstStyle/>
          <a:p>
            <a:r>
              <a:rPr lang="en-US" dirty="0"/>
              <a:t>Risk Assessment Questionnaire </a:t>
            </a:r>
          </a:p>
        </p:txBody>
      </p:sp>
      <p:sp>
        <p:nvSpPr>
          <p:cNvPr id="5" name="Content Placeholder 4">
            <a:extLst>
              <a:ext uri="{FF2B5EF4-FFF2-40B4-BE49-F238E27FC236}">
                <a16:creationId xmlns:a16="http://schemas.microsoft.com/office/drawing/2014/main" id="{3BA1490A-E93C-AFFD-DA71-E986A909A54B}"/>
              </a:ext>
            </a:extLst>
          </p:cNvPr>
          <p:cNvSpPr>
            <a:spLocks noGrp="1"/>
          </p:cNvSpPr>
          <p:nvPr>
            <p:ph idx="1"/>
          </p:nvPr>
        </p:nvSpPr>
        <p:spPr>
          <a:xfrm>
            <a:off x="838200" y="1846053"/>
            <a:ext cx="10515600" cy="4382134"/>
          </a:xfrm>
        </p:spPr>
        <p:txBody>
          <a:bodyPr>
            <a:normAutofit lnSpcReduction="10000"/>
          </a:bodyPr>
          <a:lstStyle/>
          <a:p>
            <a:r>
              <a:rPr lang="en-US" dirty="0"/>
              <a:t>Must be completed by all applicants</a:t>
            </a:r>
          </a:p>
          <a:p>
            <a:r>
              <a:rPr lang="en-US" dirty="0"/>
              <a:t>Risk designation:</a:t>
            </a:r>
          </a:p>
          <a:p>
            <a:pPr lvl="1"/>
            <a:r>
              <a:rPr lang="en-US" dirty="0"/>
              <a:t>High Risk </a:t>
            </a:r>
          </a:p>
          <a:p>
            <a:pPr lvl="1"/>
            <a:r>
              <a:rPr lang="en-US" dirty="0"/>
              <a:t>Moderately High Risk</a:t>
            </a:r>
          </a:p>
          <a:p>
            <a:pPr lvl="1"/>
            <a:r>
              <a:rPr lang="en-US" dirty="0"/>
              <a:t>Low Risk</a:t>
            </a:r>
          </a:p>
          <a:p>
            <a:pPr lvl="1"/>
            <a:endParaRPr lang="en-US" dirty="0"/>
          </a:p>
          <a:p>
            <a:r>
              <a:rPr lang="en-US" dirty="0"/>
              <a:t>Agencies designated as High Risk </a:t>
            </a:r>
            <a:r>
              <a:rPr lang="en-US" b="1" dirty="0"/>
              <a:t>must provide a detailed disclosure of the concerns identified in the questionnaire as an attachment titled "Risk Assessment Certification"</a:t>
            </a:r>
            <a:r>
              <a:rPr lang="en-US" dirty="0"/>
              <a:t>. The High Risk Assessment Certification must be signed by the agency's Executive Director.</a:t>
            </a:r>
          </a:p>
        </p:txBody>
      </p:sp>
    </p:spTree>
    <p:extLst>
      <p:ext uri="{BB962C8B-B14F-4D97-AF65-F5344CB8AC3E}">
        <p14:creationId xmlns:p14="http://schemas.microsoft.com/office/powerpoint/2010/main" val="3247572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E285-7F9C-0F04-D165-4C67889E785F}"/>
              </a:ext>
            </a:extLst>
          </p:cNvPr>
          <p:cNvSpPr>
            <a:spLocks noGrp="1"/>
          </p:cNvSpPr>
          <p:nvPr>
            <p:ph type="title"/>
          </p:nvPr>
        </p:nvSpPr>
        <p:spPr/>
        <p:txBody>
          <a:bodyPr/>
          <a:lstStyle/>
          <a:p>
            <a:r>
              <a:rPr lang="en-US" dirty="0"/>
              <a:t>Capacity and Experience 15 points</a:t>
            </a:r>
          </a:p>
        </p:txBody>
      </p:sp>
      <p:sp>
        <p:nvSpPr>
          <p:cNvPr id="4" name="Content Placeholder 3">
            <a:extLst>
              <a:ext uri="{FF2B5EF4-FFF2-40B4-BE49-F238E27FC236}">
                <a16:creationId xmlns:a16="http://schemas.microsoft.com/office/drawing/2014/main" id="{DA8D22ED-A200-DD26-B801-3E331E997A46}"/>
              </a:ext>
            </a:extLst>
          </p:cNvPr>
          <p:cNvSpPr>
            <a:spLocks noGrp="1"/>
          </p:cNvSpPr>
          <p:nvPr>
            <p:ph sz="half" idx="1"/>
          </p:nvPr>
        </p:nvSpPr>
        <p:spPr>
          <a:xfrm>
            <a:off x="838200" y="1828801"/>
            <a:ext cx="5368636" cy="4348162"/>
          </a:xfrm>
        </p:spPr>
        <p:txBody>
          <a:bodyPr>
            <a:normAutofit/>
          </a:bodyPr>
          <a:lstStyle/>
          <a:p>
            <a:pPr>
              <a:spcBef>
                <a:spcPts val="0"/>
              </a:spcBef>
            </a:pPr>
            <a:r>
              <a:rPr lang="en-US" sz="1800" dirty="0">
                <a:effectLst/>
                <a:latin typeface="Arial" panose="020B0604020202020204" pitchFamily="34" charset="0"/>
                <a:ea typeface="Arial" panose="020B0604020202020204" pitchFamily="34" charset="0"/>
              </a:rPr>
              <a:t>Points are given to agencies that have experience with administering federal grants.</a:t>
            </a:r>
          </a:p>
          <a:p>
            <a:pPr>
              <a:spcBef>
                <a:spcPts val="0"/>
              </a:spcBef>
            </a:pPr>
            <a:r>
              <a:rPr lang="en-US" sz="1800" dirty="0">
                <a:effectLst/>
                <a:latin typeface="Arial" panose="020B0604020202020204" pitchFamily="34" charset="0"/>
                <a:ea typeface="Arial" panose="020B0604020202020204" pitchFamily="34" charset="0"/>
              </a:rPr>
              <a:t>Max points for agency that has ten or more years of experience has experienced key staff overseeing their grants, has sufficient staff to operate the program, and has the financial capacity to operate a reimbursement grant.</a:t>
            </a:r>
          </a:p>
          <a:p>
            <a:pPr marL="0" indent="0">
              <a:spcBef>
                <a:spcPts val="0"/>
              </a:spcBef>
              <a:buNone/>
            </a:pPr>
            <a:r>
              <a:rPr lang="en-US" sz="1800" dirty="0">
                <a:effectLst/>
                <a:latin typeface="Arial" panose="020B0604020202020204" pitchFamily="34" charset="0"/>
                <a:ea typeface="Arial" panose="020B0604020202020204" pitchFamily="34" charset="0"/>
              </a:rPr>
              <a:t> </a:t>
            </a:r>
          </a:p>
          <a:p>
            <a:pPr>
              <a:spcBef>
                <a:spcPts val="0"/>
              </a:spcBef>
            </a:pPr>
            <a:r>
              <a:rPr lang="en-US" sz="1800" dirty="0">
                <a:latin typeface="Arial" panose="020B0604020202020204" pitchFamily="34" charset="0"/>
                <a:ea typeface="Arial" panose="020B0604020202020204" pitchFamily="34" charset="0"/>
              </a:rPr>
              <a:t>Points will be given to agencies that can demonstrate their ability to manage an reimbursement grant. </a:t>
            </a:r>
            <a:endParaRPr lang="en-US" sz="1800" dirty="0">
              <a:effectLst/>
              <a:latin typeface="Arial" panose="020B0604020202020204" pitchFamily="34" charset="0"/>
              <a:ea typeface="Arial" panose="020B0604020202020204" pitchFamily="34" charset="0"/>
            </a:endParaRPr>
          </a:p>
          <a:p>
            <a:pPr marL="100965" marR="0">
              <a:spcBef>
                <a:spcPts val="0"/>
              </a:spcBef>
              <a:spcAft>
                <a:spcPts val="0"/>
              </a:spcAft>
            </a:pPr>
            <a:endParaRPr lang="en-US" sz="1800" dirty="0">
              <a:effectLst/>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Agencies can describe their capacity and experience on the “</a:t>
            </a:r>
            <a:r>
              <a:rPr lang="en-US" sz="1800" b="1" dirty="0">
                <a:effectLst/>
                <a:latin typeface="Arial" panose="020B0604020202020204" pitchFamily="34" charset="0"/>
                <a:ea typeface="Arial" panose="020B0604020202020204" pitchFamily="34" charset="0"/>
              </a:rPr>
              <a:t>Application Info</a:t>
            </a:r>
            <a:r>
              <a:rPr lang="en-US" sz="1800" dirty="0">
                <a:effectLst/>
                <a:latin typeface="Arial" panose="020B0604020202020204" pitchFamily="34" charset="0"/>
                <a:ea typeface="Arial" panose="020B0604020202020204" pitchFamily="34" charset="0"/>
              </a:rPr>
              <a:t>” tab, the “</a:t>
            </a:r>
            <a:r>
              <a:rPr lang="en-US" sz="1800" b="1" dirty="0">
                <a:effectLst/>
                <a:latin typeface="Arial" panose="020B0604020202020204" pitchFamily="34" charset="0"/>
                <a:ea typeface="Arial" panose="020B0604020202020204" pitchFamily="34" charset="0"/>
              </a:rPr>
              <a:t>Project Budget”</a:t>
            </a:r>
            <a:r>
              <a:rPr lang="en-US" sz="1800" dirty="0">
                <a:effectLst/>
                <a:latin typeface="Arial" panose="020B0604020202020204" pitchFamily="34" charset="0"/>
                <a:ea typeface="Arial" panose="020B0604020202020204" pitchFamily="34" charset="0"/>
              </a:rPr>
              <a:t> tab, and the “</a:t>
            </a:r>
            <a:r>
              <a:rPr lang="en-US" sz="1800" b="1" dirty="0">
                <a:effectLst/>
                <a:latin typeface="Arial" panose="020B0604020202020204" pitchFamily="34" charset="0"/>
                <a:ea typeface="Arial" panose="020B0604020202020204" pitchFamily="34" charset="0"/>
              </a:rPr>
              <a:t>Attachment A</a:t>
            </a:r>
            <a:r>
              <a:rPr lang="en-US" sz="1800" dirty="0">
                <a:effectLst/>
                <a:latin typeface="Arial" panose="020B0604020202020204" pitchFamily="34" charset="0"/>
                <a:ea typeface="Arial" panose="020B0604020202020204" pitchFamily="34" charset="0"/>
              </a:rPr>
              <a:t>” tab in the ESG PY24 appellation </a:t>
            </a:r>
            <a:endParaRPr lang="en-US" dirty="0"/>
          </a:p>
        </p:txBody>
      </p:sp>
      <p:pic>
        <p:nvPicPr>
          <p:cNvPr id="6" name="Content Placeholder 5">
            <a:extLst>
              <a:ext uri="{FF2B5EF4-FFF2-40B4-BE49-F238E27FC236}">
                <a16:creationId xmlns:a16="http://schemas.microsoft.com/office/drawing/2014/main" id="{F93C293F-BBE7-4066-DE68-2B5B5F81F8AE}"/>
              </a:ext>
            </a:extLst>
          </p:cNvPr>
          <p:cNvPicPr>
            <a:picLocks noGrp="1" noChangeAspect="1"/>
          </p:cNvPicPr>
          <p:nvPr>
            <p:ph sz="half" idx="2"/>
          </p:nvPr>
        </p:nvPicPr>
        <p:blipFill>
          <a:blip r:embed="rId2"/>
          <a:stretch>
            <a:fillRect/>
          </a:stretch>
        </p:blipFill>
        <p:spPr>
          <a:xfrm>
            <a:off x="7961746" y="1633785"/>
            <a:ext cx="4053485" cy="5129736"/>
          </a:xfrm>
          <a:prstGeom prst="rect">
            <a:avLst/>
          </a:prstGeom>
        </p:spPr>
      </p:pic>
    </p:spTree>
    <p:extLst>
      <p:ext uri="{BB962C8B-B14F-4D97-AF65-F5344CB8AC3E}">
        <p14:creationId xmlns:p14="http://schemas.microsoft.com/office/powerpoint/2010/main" val="2546472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884F-C872-4259-DDE1-90A0800A473C}"/>
              </a:ext>
            </a:extLst>
          </p:cNvPr>
          <p:cNvSpPr>
            <a:spLocks noGrp="1"/>
          </p:cNvSpPr>
          <p:nvPr>
            <p:ph type="title"/>
          </p:nvPr>
        </p:nvSpPr>
        <p:spPr/>
        <p:txBody>
          <a:bodyPr/>
          <a:lstStyle/>
          <a:p>
            <a:r>
              <a:rPr lang="en-US" dirty="0"/>
              <a:t>Capacity and Experience 15 points</a:t>
            </a:r>
          </a:p>
        </p:txBody>
      </p:sp>
      <p:sp>
        <p:nvSpPr>
          <p:cNvPr id="3" name="Content Placeholder 2">
            <a:extLst>
              <a:ext uri="{FF2B5EF4-FFF2-40B4-BE49-F238E27FC236}">
                <a16:creationId xmlns:a16="http://schemas.microsoft.com/office/drawing/2014/main" id="{27491D57-A1A8-0FA9-39D5-79248438F772}"/>
              </a:ext>
            </a:extLst>
          </p:cNvPr>
          <p:cNvSpPr>
            <a:spLocks noGrp="1"/>
          </p:cNvSpPr>
          <p:nvPr>
            <p:ph idx="1"/>
          </p:nvPr>
        </p:nvSpPr>
        <p:spPr/>
        <p:txBody>
          <a:bodyPr/>
          <a:lstStyle/>
          <a:p>
            <a:pPr marL="100965" marR="0" indent="0">
              <a:lnSpc>
                <a:spcPct val="100000"/>
              </a:lnSpc>
              <a:spcBef>
                <a:spcPts val="0"/>
              </a:spcBef>
              <a:spcAft>
                <a:spcPts val="0"/>
              </a:spcAft>
              <a:buNone/>
            </a:pPr>
            <a:r>
              <a:rPr lang="en-US" sz="1800" dirty="0">
                <a:effectLst/>
                <a:latin typeface="Arial" panose="020B0604020202020204" pitchFamily="34" charset="0"/>
                <a:ea typeface="Arial" panose="020B0604020202020204" pitchFamily="34" charset="0"/>
              </a:rPr>
              <a:t>Agencies’ past ability to manage federal grant funds and program services to include the following will be considered understanding Capacity and Experience:</a:t>
            </a:r>
          </a:p>
          <a:p>
            <a:pPr marL="100965" marR="0" indent="0">
              <a:lnSpc>
                <a:spcPct val="100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Monitoring results </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Request for Cash processes</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Understanding and appropriately implementing federal and state regulations</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Completing training </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Meeting expenditure quarterly and contracted benchmarks</a:t>
            </a:r>
          </a:p>
          <a:p>
            <a:endParaRPr lang="en-US" dirty="0"/>
          </a:p>
        </p:txBody>
      </p:sp>
    </p:spTree>
    <p:extLst>
      <p:ext uri="{BB962C8B-B14F-4D97-AF65-F5344CB8AC3E}">
        <p14:creationId xmlns:p14="http://schemas.microsoft.com/office/powerpoint/2010/main" val="3886016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E61A-ADFA-7AD6-69A8-36B65249BF75}"/>
              </a:ext>
            </a:extLst>
          </p:cNvPr>
          <p:cNvSpPr>
            <a:spLocks noGrp="1"/>
          </p:cNvSpPr>
          <p:nvPr>
            <p:ph type="title"/>
          </p:nvPr>
        </p:nvSpPr>
        <p:spPr/>
        <p:txBody>
          <a:bodyPr>
            <a:normAutofit fontScale="90000"/>
          </a:bodyPr>
          <a:lstStyle/>
          <a:p>
            <a:r>
              <a:rPr lang="en-US" dirty="0"/>
              <a:t>Need or Extent of the Problem 15 points  </a:t>
            </a:r>
          </a:p>
        </p:txBody>
      </p:sp>
      <p:sp>
        <p:nvSpPr>
          <p:cNvPr id="3" name="Content Placeholder 2">
            <a:extLst>
              <a:ext uri="{FF2B5EF4-FFF2-40B4-BE49-F238E27FC236}">
                <a16:creationId xmlns:a16="http://schemas.microsoft.com/office/drawing/2014/main" id="{22A86FA6-C84C-1E83-708A-55DF56948B72}"/>
              </a:ext>
            </a:extLst>
          </p:cNvPr>
          <p:cNvSpPr>
            <a:spLocks noGrp="1"/>
          </p:cNvSpPr>
          <p:nvPr>
            <p:ph idx="1"/>
          </p:nvPr>
        </p:nvSpPr>
        <p:spPr/>
        <p:txBody>
          <a:bodyPr/>
          <a:lstStyle/>
          <a:p>
            <a:r>
              <a:rPr lang="en-US" dirty="0"/>
              <a:t>Agencies must identify a need tangible need in their community and describe how the proposed grant funds can be used to address the identified needs. </a:t>
            </a:r>
          </a:p>
          <a:p>
            <a:pPr lvl="1"/>
            <a:r>
              <a:rPr lang="en-US" b="1" dirty="0"/>
              <a:t>“Program Description” </a:t>
            </a:r>
            <a:r>
              <a:rPr lang="en-US" dirty="0"/>
              <a:t>and “</a:t>
            </a:r>
            <a:r>
              <a:rPr lang="en-US" b="1" dirty="0"/>
              <a:t>Need Analysis” </a:t>
            </a:r>
            <a:r>
              <a:rPr lang="en-US" dirty="0"/>
              <a:t>tabs</a:t>
            </a:r>
          </a:p>
        </p:txBody>
      </p:sp>
    </p:spTree>
    <p:extLst>
      <p:ext uri="{BB962C8B-B14F-4D97-AF65-F5344CB8AC3E}">
        <p14:creationId xmlns:p14="http://schemas.microsoft.com/office/powerpoint/2010/main" val="325801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AD62-0052-D086-7F14-709DF4CDD19D}"/>
              </a:ext>
            </a:extLst>
          </p:cNvPr>
          <p:cNvSpPr>
            <a:spLocks noGrp="1"/>
          </p:cNvSpPr>
          <p:nvPr>
            <p:ph type="ctrTitle"/>
          </p:nvPr>
        </p:nvSpPr>
        <p:spPr/>
        <p:txBody>
          <a:bodyPr/>
          <a:lstStyle/>
          <a:p>
            <a:r>
              <a:rPr lang="en-US" dirty="0"/>
              <a:t>Application Submission Requirements </a:t>
            </a:r>
          </a:p>
        </p:txBody>
      </p:sp>
      <p:sp>
        <p:nvSpPr>
          <p:cNvPr id="3" name="Subtitle 2">
            <a:extLst>
              <a:ext uri="{FF2B5EF4-FFF2-40B4-BE49-F238E27FC236}">
                <a16:creationId xmlns:a16="http://schemas.microsoft.com/office/drawing/2014/main" id="{7C139A63-0792-56F5-E71E-6B820CF1C9E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257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7409A-F1DF-324C-0732-2BDDEABDD8F2}"/>
              </a:ext>
            </a:extLst>
          </p:cNvPr>
          <p:cNvSpPr>
            <a:spLocks noGrp="1"/>
          </p:cNvSpPr>
          <p:nvPr>
            <p:ph type="title"/>
          </p:nvPr>
        </p:nvSpPr>
        <p:spPr>
          <a:xfrm>
            <a:off x="761802" y="240241"/>
            <a:ext cx="10760054" cy="1228299"/>
          </a:xfrm>
        </p:spPr>
        <p:txBody>
          <a:bodyPr>
            <a:normAutofit/>
          </a:bodyPr>
          <a:lstStyle/>
          <a:p>
            <a:r>
              <a:rPr lang="en-US" sz="4000"/>
              <a:t>Need or Extent of the Problem 15 points </a:t>
            </a:r>
          </a:p>
        </p:txBody>
      </p:sp>
      <p:sp>
        <p:nvSpPr>
          <p:cNvPr id="3" name="Content Placeholder 2">
            <a:extLst>
              <a:ext uri="{FF2B5EF4-FFF2-40B4-BE49-F238E27FC236}">
                <a16:creationId xmlns:a16="http://schemas.microsoft.com/office/drawing/2014/main" id="{88690744-2EAA-A083-68DA-CC91881AEA98}"/>
              </a:ext>
            </a:extLst>
          </p:cNvPr>
          <p:cNvSpPr>
            <a:spLocks noGrp="1"/>
          </p:cNvSpPr>
          <p:nvPr>
            <p:ph idx="1"/>
          </p:nvPr>
        </p:nvSpPr>
        <p:spPr>
          <a:xfrm>
            <a:off x="761802" y="2321476"/>
            <a:ext cx="4864875" cy="3850724"/>
          </a:xfrm>
        </p:spPr>
        <p:txBody>
          <a:bodyPr anchor="ctr">
            <a:normAutofit/>
          </a:bodyPr>
          <a:lstStyle/>
          <a:p>
            <a:pPr marL="342900" indent="-342900">
              <a:spcBef>
                <a:spcPts val="0"/>
              </a:spcBef>
              <a:buFont typeface="Symbol" panose="05050102010706020507" pitchFamily="18" charset="2"/>
              <a:buChar char=""/>
            </a:pPr>
            <a:r>
              <a:rPr lang="en-US" sz="1400" dirty="0">
                <a:latin typeface="Arial" panose="020B0604020202020204" pitchFamily="34" charset="0"/>
                <a:ea typeface="Arial" panose="020B0604020202020204" pitchFamily="34" charset="0"/>
              </a:rPr>
              <a:t>Complete the Needs Analysis table</a:t>
            </a:r>
            <a:endParaRPr lang="en-US" sz="1400" dirty="0">
              <a:effectLst/>
              <a:latin typeface="Arial" panose="020B0604020202020204" pitchFamily="34" charset="0"/>
              <a:ea typeface="Arial" panose="020B0604020202020204" pitchFamily="34" charset="0"/>
            </a:endParaRPr>
          </a:p>
          <a:p>
            <a:pPr marL="800100" lvl="1" indent="-342900">
              <a:spcBef>
                <a:spcPts val="0"/>
              </a:spcBef>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The needs analysis table will help determine needs of the community and/or service area. The Needs </a:t>
            </a:r>
            <a:r>
              <a:rPr lang="en-US" sz="1400" dirty="0">
                <a:latin typeface="Arial" panose="020B0604020202020204" pitchFamily="34" charset="0"/>
                <a:ea typeface="Arial" panose="020B0604020202020204" pitchFamily="34" charset="0"/>
              </a:rPr>
              <a:t>Analysis should i</a:t>
            </a:r>
            <a:r>
              <a:rPr lang="en-US" sz="1400" dirty="0">
                <a:effectLst/>
                <a:latin typeface="Arial" panose="020B0604020202020204" pitchFamily="34" charset="0"/>
                <a:ea typeface="Arial" panose="020B0604020202020204" pitchFamily="34" charset="0"/>
              </a:rPr>
              <a:t>nclude, but is not limit to:</a:t>
            </a:r>
          </a:p>
          <a:p>
            <a:pPr marL="1257300" lvl="2" indent="-342900">
              <a:spcBef>
                <a:spcPts val="0"/>
              </a:spcBef>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Local and national data supporting the need;</a:t>
            </a:r>
          </a:p>
          <a:p>
            <a:pPr marL="1257300" lvl="2" indent="-342900">
              <a:spcBef>
                <a:spcPts val="0"/>
              </a:spcBef>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Statistical data and information from a Needs Assessments; and</a:t>
            </a:r>
          </a:p>
          <a:p>
            <a:pPr marL="1257300" lvl="2" indent="-342900">
              <a:spcBef>
                <a:spcPts val="0"/>
              </a:spcBef>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Statistical data from other sources</a:t>
            </a:r>
          </a:p>
          <a:p>
            <a:pPr marL="1257300" lvl="2" indent="-342900">
              <a:spcBef>
                <a:spcPts val="0"/>
              </a:spcBef>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Data should be reflective of your </a:t>
            </a:r>
            <a:r>
              <a:rPr lang="en-US" sz="1400" dirty="0">
                <a:latin typeface="Arial" panose="020B0604020202020204" pitchFamily="34" charset="0"/>
                <a:ea typeface="Arial" panose="020B0604020202020204" pitchFamily="34" charset="0"/>
              </a:rPr>
              <a:t>service area limitations </a:t>
            </a:r>
            <a:endParaRPr lang="en-US" sz="1400" dirty="0">
              <a:effectLst/>
              <a:latin typeface="Arial" panose="020B0604020202020204" pitchFamily="34" charset="0"/>
              <a:ea typeface="Arial" panose="020B0604020202020204" pitchFamily="34" charset="0"/>
            </a:endParaRPr>
          </a:p>
          <a:p>
            <a:pPr marL="800100" lvl="1" indent="-342900">
              <a:spcBef>
                <a:spcPts val="0"/>
              </a:spcBef>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Describe the expected level of need (measured by VI-SPDAT) of the clients</a:t>
            </a:r>
          </a:p>
          <a:p>
            <a:pPr marL="800100" lvl="1" indent="-342900">
              <a:spcBef>
                <a:spcPts val="0"/>
              </a:spcBef>
              <a:buFont typeface="Symbol" panose="05050102010706020507" pitchFamily="18" charset="2"/>
              <a:buChar char=""/>
            </a:pPr>
            <a:r>
              <a:rPr lang="en-US" sz="1400" u="sng" dirty="0">
                <a:effectLst/>
                <a:latin typeface="Arial" panose="020B0604020202020204" pitchFamily="34" charset="0"/>
                <a:ea typeface="Arial" panose="020B0604020202020204" pitchFamily="34" charset="0"/>
              </a:rPr>
              <a:t>Describe how the proposed program will fulfill these needs; agency priorities; expected length of time in ESG for individuals and families; expected movement through the system for individuals and families</a:t>
            </a:r>
          </a:p>
          <a:p>
            <a:pPr marL="800100" lvl="1" indent="-342900">
              <a:spcBef>
                <a:spcPts val="0"/>
              </a:spcBef>
              <a:buFont typeface="Symbol" panose="05050102010706020507" pitchFamily="18" charset="2"/>
              <a:buChar char=""/>
            </a:pPr>
            <a:endParaRPr lang="en-US" sz="1400" dirty="0">
              <a:effectLst/>
              <a:latin typeface="Arial" panose="020B0604020202020204" pitchFamily="34" charset="0"/>
              <a:ea typeface="Arial" panose="020B0604020202020204" pitchFamily="34" charset="0"/>
            </a:endParaRPr>
          </a:p>
          <a:p>
            <a:endParaRPr lang="en-US" sz="1400" dirty="0"/>
          </a:p>
        </p:txBody>
      </p:sp>
      <p:pic>
        <p:nvPicPr>
          <p:cNvPr id="5" name="Picture 4">
            <a:extLst>
              <a:ext uri="{FF2B5EF4-FFF2-40B4-BE49-F238E27FC236}">
                <a16:creationId xmlns:a16="http://schemas.microsoft.com/office/drawing/2014/main" id="{6DDAFE6A-1393-585A-1968-F9EF8329E5B5}"/>
              </a:ext>
            </a:extLst>
          </p:cNvPr>
          <p:cNvPicPr>
            <a:picLocks noChangeAspect="1"/>
          </p:cNvPicPr>
          <p:nvPr/>
        </p:nvPicPr>
        <p:blipFill>
          <a:blip r:embed="rId2"/>
          <a:stretch>
            <a:fillRect/>
          </a:stretch>
        </p:blipFill>
        <p:spPr>
          <a:xfrm>
            <a:off x="6343650" y="2891257"/>
            <a:ext cx="5178206" cy="2667849"/>
          </a:xfrm>
          <a:prstGeom prst="rect">
            <a:avLst/>
          </a:prstGeom>
        </p:spPr>
      </p:pic>
    </p:spTree>
    <p:extLst>
      <p:ext uri="{BB962C8B-B14F-4D97-AF65-F5344CB8AC3E}">
        <p14:creationId xmlns:p14="http://schemas.microsoft.com/office/powerpoint/2010/main" val="4217330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E464-4B28-0B5C-C7F9-A3E55C28B185}"/>
              </a:ext>
            </a:extLst>
          </p:cNvPr>
          <p:cNvSpPr>
            <a:spLocks noGrp="1"/>
          </p:cNvSpPr>
          <p:nvPr>
            <p:ph type="title"/>
          </p:nvPr>
        </p:nvSpPr>
        <p:spPr/>
        <p:txBody>
          <a:bodyPr/>
          <a:lstStyle/>
          <a:p>
            <a:r>
              <a:rPr lang="en-US" dirty="0"/>
              <a:t>Collaboration Partnership 10 points</a:t>
            </a:r>
          </a:p>
        </p:txBody>
      </p:sp>
      <p:sp>
        <p:nvSpPr>
          <p:cNvPr id="3" name="Content Placeholder 2">
            <a:extLst>
              <a:ext uri="{FF2B5EF4-FFF2-40B4-BE49-F238E27FC236}">
                <a16:creationId xmlns:a16="http://schemas.microsoft.com/office/drawing/2014/main" id="{70516CCC-6020-5E0C-BA98-46DD18F2C8F6}"/>
              </a:ext>
            </a:extLst>
          </p:cNvPr>
          <p:cNvSpPr>
            <a:spLocks noGrp="1"/>
          </p:cNvSpPr>
          <p:nvPr>
            <p:ph idx="1"/>
          </p:nvPr>
        </p:nvSpPr>
        <p:spPr/>
        <p:txBody>
          <a:bodyPr/>
          <a:lstStyle/>
          <a:p>
            <a:r>
              <a:rPr lang="en-US" dirty="0"/>
              <a:t>Points will be given to agencies that can demonstrate strong/meaningful partnerships with other agencies </a:t>
            </a:r>
            <a:r>
              <a:rPr lang="en-US" b="1" dirty="0"/>
              <a:t>“Program Tabs”</a:t>
            </a:r>
          </a:p>
          <a:p>
            <a:pPr marL="0" indent="0">
              <a:buNone/>
            </a:pPr>
            <a:r>
              <a:rPr lang="en-US" sz="1800" i="1" dirty="0">
                <a:effectLst/>
                <a:latin typeface="Arial" panose="020B0604020202020204" pitchFamily="34" charset="0"/>
                <a:ea typeface="Arial" panose="020B0604020202020204" pitchFamily="34" charset="0"/>
              </a:rPr>
              <a:t>Collaboration- </a:t>
            </a:r>
            <a:r>
              <a:rPr lang="en-US" sz="1800" dirty="0">
                <a:effectLst/>
                <a:latin typeface="Arial" panose="020B0604020202020204" pitchFamily="34" charset="0"/>
                <a:ea typeface="Arial" panose="020B0604020202020204" pitchFamily="34" charset="0"/>
              </a:rPr>
              <a:t>In the application:</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Provide a description of outreach efforts.</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any coordination of services with other homeless programs.</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partnerships and collaborations established with other organizations, agencies, volunteer services, and funders to operate the proposed program effectively.</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how the services provided through these partnerships help to meet the needs of the client and promote self-sufficiency</a:t>
            </a:r>
          </a:p>
          <a:p>
            <a:pPr marL="0" marR="0" indent="0">
              <a:spcBef>
                <a:spcPts val="0"/>
              </a:spcBef>
              <a:spcAft>
                <a:spcPts val="0"/>
              </a:spcAft>
              <a:buNone/>
            </a:pPr>
            <a:r>
              <a:rPr lang="en-US" sz="1800" b="1" u="none" strike="noStrike"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136110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BD8F-590C-4B6F-5903-1B7CE64B9FE3}"/>
              </a:ext>
            </a:extLst>
          </p:cNvPr>
          <p:cNvSpPr>
            <a:spLocks noGrp="1"/>
          </p:cNvSpPr>
          <p:nvPr>
            <p:ph type="title"/>
          </p:nvPr>
        </p:nvSpPr>
        <p:spPr/>
        <p:txBody>
          <a:bodyPr>
            <a:normAutofit fontScale="90000"/>
          </a:bodyPr>
          <a:lstStyle/>
          <a:p>
            <a:r>
              <a:rPr lang="en-US" dirty="0"/>
              <a:t>CES and HMIS/Data monitoring 10 points</a:t>
            </a:r>
          </a:p>
        </p:txBody>
      </p:sp>
      <p:sp>
        <p:nvSpPr>
          <p:cNvPr id="3" name="Content Placeholder 2">
            <a:extLst>
              <a:ext uri="{FF2B5EF4-FFF2-40B4-BE49-F238E27FC236}">
                <a16:creationId xmlns:a16="http://schemas.microsoft.com/office/drawing/2014/main" id="{559954E1-8703-AC55-775D-45FC7D5534BC}"/>
              </a:ext>
            </a:extLst>
          </p:cNvPr>
          <p:cNvSpPr>
            <a:spLocks noGrp="1"/>
          </p:cNvSpPr>
          <p:nvPr>
            <p:ph idx="1"/>
          </p:nvPr>
        </p:nvSpPr>
        <p:spPr/>
        <p:txBody>
          <a:bodyPr/>
          <a:lstStyle/>
          <a:p>
            <a:r>
              <a:rPr lang="en-US" dirty="0"/>
              <a:t>Agencies must describe their use of HMIS (or comparable databases for DV and legal agencies), and participation of CES (if that community has a functioning/operating CES).  </a:t>
            </a:r>
          </a:p>
        </p:txBody>
      </p:sp>
    </p:spTree>
    <p:extLst>
      <p:ext uri="{BB962C8B-B14F-4D97-AF65-F5344CB8AC3E}">
        <p14:creationId xmlns:p14="http://schemas.microsoft.com/office/powerpoint/2010/main" val="239587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3681-BDF2-6177-870F-863D13901F07}"/>
              </a:ext>
            </a:extLst>
          </p:cNvPr>
          <p:cNvSpPr>
            <a:spLocks noGrp="1"/>
          </p:cNvSpPr>
          <p:nvPr>
            <p:ph type="title"/>
          </p:nvPr>
        </p:nvSpPr>
        <p:spPr/>
        <p:txBody>
          <a:bodyPr>
            <a:normAutofit fontScale="90000"/>
          </a:bodyPr>
          <a:lstStyle/>
          <a:p>
            <a:r>
              <a:rPr lang="en-US" dirty="0"/>
              <a:t>Past Performance/Program Evaluation </a:t>
            </a:r>
            <a:r>
              <a:rPr lang="en-US" sz="4000" dirty="0"/>
              <a:t>5 points</a:t>
            </a:r>
            <a:endParaRPr lang="en-US" dirty="0"/>
          </a:p>
        </p:txBody>
      </p:sp>
      <p:sp>
        <p:nvSpPr>
          <p:cNvPr id="3" name="Content Placeholder 2">
            <a:extLst>
              <a:ext uri="{FF2B5EF4-FFF2-40B4-BE49-F238E27FC236}">
                <a16:creationId xmlns:a16="http://schemas.microsoft.com/office/drawing/2014/main" id="{E265BE6D-A4F3-008B-EDEB-C644862E3765}"/>
              </a:ext>
            </a:extLst>
          </p:cNvPr>
          <p:cNvSpPr>
            <a:spLocks noGrp="1"/>
          </p:cNvSpPr>
          <p:nvPr>
            <p:ph idx="1"/>
          </p:nvPr>
        </p:nvSpPr>
        <p:spPr/>
        <p:txBody>
          <a:bodyPr>
            <a:normAutofit/>
          </a:bodyPr>
          <a:lstStyle/>
          <a:p>
            <a:pPr marL="0" marR="0" indent="0">
              <a:spcBef>
                <a:spcPts val="0"/>
              </a:spcBef>
              <a:spcAft>
                <a:spcPts val="0"/>
              </a:spcAft>
              <a:buNone/>
            </a:pPr>
            <a:r>
              <a:rPr lang="en-US" sz="1800" dirty="0">
                <a:effectLst/>
                <a:latin typeface="Arial" panose="020B0604020202020204" pitchFamily="34" charset="0"/>
                <a:ea typeface="Arial" panose="020B0604020202020204" pitchFamily="34" charset="0"/>
              </a:rPr>
              <a:t>Agencies can describe their past performance on the “</a:t>
            </a:r>
            <a:r>
              <a:rPr lang="en-US" sz="1800" b="1" dirty="0">
                <a:effectLst/>
                <a:latin typeface="Arial" panose="020B0604020202020204" pitchFamily="34" charset="0"/>
                <a:ea typeface="Arial" panose="020B0604020202020204" pitchFamily="34" charset="0"/>
              </a:rPr>
              <a:t>Past Performance</a:t>
            </a:r>
            <a:r>
              <a:rPr lang="en-US" sz="1800" dirty="0">
                <a:effectLst/>
                <a:latin typeface="Arial" panose="020B0604020202020204" pitchFamily="34" charset="0"/>
                <a:ea typeface="Arial" panose="020B0604020202020204" pitchFamily="34" charset="0"/>
              </a:rPr>
              <a:t>” tab in the application. Additionally, the agency’s performance in past MHC awards will be consider including agencies’ ability to meet the terms of their contract, past monitoring results, and history of de-obligation. </a:t>
            </a:r>
          </a:p>
          <a:p>
            <a:pPr marL="0" marR="0" indent="0">
              <a:spcBef>
                <a:spcPts val="0"/>
              </a:spcBef>
              <a:spcAft>
                <a:spcPts val="0"/>
              </a:spcAft>
              <a:buNone/>
            </a:pPr>
            <a:endParaRPr lang="en-US" sz="1800" i="1" dirty="0">
              <a:latin typeface="Arial" panose="020B0604020202020204" pitchFamily="34" charset="0"/>
              <a:ea typeface="Arial" panose="020B0604020202020204" pitchFamily="34" charset="0"/>
            </a:endParaRPr>
          </a:p>
          <a:p>
            <a:pPr marL="0" marR="0" indent="0">
              <a:spcBef>
                <a:spcPts val="0"/>
              </a:spcBef>
              <a:spcAft>
                <a:spcPts val="0"/>
              </a:spcAft>
              <a:buNone/>
            </a:pPr>
            <a:r>
              <a:rPr lang="en-US" sz="1800" i="1" dirty="0">
                <a:effectLst/>
                <a:latin typeface="Arial" panose="020B0604020202020204" pitchFamily="34" charset="0"/>
                <a:ea typeface="Arial" panose="020B0604020202020204" pitchFamily="34" charset="0"/>
              </a:rPr>
              <a:t>Past Performance</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 the application, describe previous performance utilizing ESG funds (if applicable); discuss the number of individuals/households served and the outcome (i.e. permanent housing, increased income).</a:t>
            </a:r>
          </a:p>
          <a:p>
            <a:pPr marL="342900" marR="0" lvl="0" indent="-342900">
              <a:spcBef>
                <a:spcPts val="0"/>
              </a:spcBef>
              <a:spcAft>
                <a:spcPts val="0"/>
              </a:spcAft>
              <a:buFont typeface="Symbol" panose="05050102010706020507" pitchFamily="18" charset="2"/>
              <a:buChar char=""/>
            </a:pPr>
            <a:r>
              <a:rPr lang="en-US" sz="1800" dirty="0">
                <a:latin typeface="Arial" panose="020B0604020202020204" pitchFamily="34" charset="0"/>
                <a:ea typeface="Arial" panose="020B0604020202020204" pitchFamily="34" charset="0"/>
              </a:rPr>
              <a:t>The total project cost and units of service will be used to determine the effectiveness and cost efficiency of the program. </a:t>
            </a:r>
            <a:endParaRPr lang="en-US" u="sng" dirty="0"/>
          </a:p>
        </p:txBody>
      </p:sp>
    </p:spTree>
    <p:extLst>
      <p:ext uri="{BB962C8B-B14F-4D97-AF65-F5344CB8AC3E}">
        <p14:creationId xmlns:p14="http://schemas.microsoft.com/office/powerpoint/2010/main" val="1361186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7D28E7-90A1-7782-9F7B-71B1593666C4}"/>
              </a:ext>
            </a:extLst>
          </p:cNvPr>
          <p:cNvPicPr>
            <a:picLocks noGrp="1" noChangeAspect="1"/>
          </p:cNvPicPr>
          <p:nvPr>
            <p:ph sz="half" idx="1"/>
          </p:nvPr>
        </p:nvPicPr>
        <p:blipFill rotWithShape="1">
          <a:blip r:embed="rId2"/>
          <a:srcRect t="12211"/>
          <a:stretch/>
        </p:blipFill>
        <p:spPr>
          <a:xfrm>
            <a:off x="76060" y="37177"/>
            <a:ext cx="4921453" cy="6819830"/>
          </a:xfrm>
          <a:prstGeom prst="rect">
            <a:avLst/>
          </a:prstGeom>
        </p:spPr>
      </p:pic>
      <p:pic>
        <p:nvPicPr>
          <p:cNvPr id="6" name="Content Placeholder 5">
            <a:extLst>
              <a:ext uri="{FF2B5EF4-FFF2-40B4-BE49-F238E27FC236}">
                <a16:creationId xmlns:a16="http://schemas.microsoft.com/office/drawing/2014/main" id="{E320AEDB-32C4-0E20-3FCE-C1A024082A31}"/>
              </a:ext>
            </a:extLst>
          </p:cNvPr>
          <p:cNvPicPr>
            <a:picLocks noGrp="1" noChangeAspect="1"/>
          </p:cNvPicPr>
          <p:nvPr>
            <p:ph sz="half" idx="2"/>
          </p:nvPr>
        </p:nvPicPr>
        <p:blipFill rotWithShape="1">
          <a:blip r:embed="rId3"/>
          <a:srcRect b="4355"/>
          <a:stretch/>
        </p:blipFill>
        <p:spPr>
          <a:xfrm>
            <a:off x="6690511" y="0"/>
            <a:ext cx="5425429" cy="6699760"/>
          </a:xfrm>
          <a:prstGeom prst="rect">
            <a:avLst/>
          </a:prstGeom>
        </p:spPr>
      </p:pic>
    </p:spTree>
    <p:extLst>
      <p:ext uri="{BB962C8B-B14F-4D97-AF65-F5344CB8AC3E}">
        <p14:creationId xmlns:p14="http://schemas.microsoft.com/office/powerpoint/2010/main" val="2133630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3FD6-7DD8-36AE-5D9A-6691E4056F77}"/>
              </a:ext>
            </a:extLst>
          </p:cNvPr>
          <p:cNvSpPr>
            <a:spLocks noGrp="1"/>
          </p:cNvSpPr>
          <p:nvPr>
            <p:ph type="title"/>
          </p:nvPr>
        </p:nvSpPr>
        <p:spPr/>
        <p:txBody>
          <a:bodyPr>
            <a:normAutofit fontScale="90000"/>
          </a:bodyPr>
          <a:lstStyle/>
          <a:p>
            <a:r>
              <a:rPr lang="en-US" dirty="0"/>
              <a:t>Program Plan &amp; Project Description </a:t>
            </a:r>
            <a:r>
              <a:rPr lang="en-US" sz="4000" dirty="0"/>
              <a:t>20 points</a:t>
            </a:r>
            <a:endParaRPr lang="en-US" dirty="0"/>
          </a:p>
        </p:txBody>
      </p:sp>
      <p:sp>
        <p:nvSpPr>
          <p:cNvPr id="4" name="Text Placeholder 3">
            <a:extLst>
              <a:ext uri="{FF2B5EF4-FFF2-40B4-BE49-F238E27FC236}">
                <a16:creationId xmlns:a16="http://schemas.microsoft.com/office/drawing/2014/main" id="{6FE00B7E-85DC-AD03-279B-7D13FE759ABF}"/>
              </a:ext>
            </a:extLst>
          </p:cNvPr>
          <p:cNvSpPr>
            <a:spLocks noGrp="1"/>
          </p:cNvSpPr>
          <p:nvPr>
            <p:ph type="body" idx="1"/>
          </p:nvPr>
        </p:nvSpPr>
        <p:spPr/>
        <p:txBody>
          <a:bodyPr/>
          <a:lstStyle/>
          <a:p>
            <a:r>
              <a:rPr lang="en-US" dirty="0"/>
              <a:t>Program Description (10 pts)</a:t>
            </a:r>
          </a:p>
        </p:txBody>
      </p:sp>
      <p:sp>
        <p:nvSpPr>
          <p:cNvPr id="5" name="Content Placeholder 4">
            <a:extLst>
              <a:ext uri="{FF2B5EF4-FFF2-40B4-BE49-F238E27FC236}">
                <a16:creationId xmlns:a16="http://schemas.microsoft.com/office/drawing/2014/main" id="{98F47DBA-EFE1-883E-F353-616F8BCCB5C8}"/>
              </a:ext>
            </a:extLst>
          </p:cNvPr>
          <p:cNvSpPr>
            <a:spLocks noGrp="1"/>
          </p:cNvSpPr>
          <p:nvPr>
            <p:ph sz="half" idx="2"/>
          </p:nvPr>
        </p:nvSpPr>
        <p:spPr/>
        <p:txBody>
          <a:bodyPr>
            <a:normAutofit fontScale="92500" lnSpcReduction="20000"/>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the proposed program.</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Identify the need and describe how the proposed program can provide resolution.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how the proposed program will operate in detail. The description should include how clients are referred and what types of services are provided from entry to exit of the proposed program.</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In the description include evidence based best practices that are being used.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Identify agency priorities; expected length of time in ESG for individuals and families; expected movement through the system for individuals and families</a:t>
            </a:r>
          </a:p>
          <a:p>
            <a:endParaRPr lang="en-US" dirty="0"/>
          </a:p>
        </p:txBody>
      </p:sp>
      <p:sp>
        <p:nvSpPr>
          <p:cNvPr id="6" name="Text Placeholder 5">
            <a:extLst>
              <a:ext uri="{FF2B5EF4-FFF2-40B4-BE49-F238E27FC236}">
                <a16:creationId xmlns:a16="http://schemas.microsoft.com/office/drawing/2014/main" id="{03651BA4-5F91-F94F-8C2A-B458EE99C819}"/>
              </a:ext>
            </a:extLst>
          </p:cNvPr>
          <p:cNvSpPr>
            <a:spLocks noGrp="1"/>
          </p:cNvSpPr>
          <p:nvPr>
            <p:ph type="body" sz="quarter" idx="3"/>
          </p:nvPr>
        </p:nvSpPr>
        <p:spPr/>
        <p:txBody>
          <a:bodyPr/>
          <a:lstStyle/>
          <a:p>
            <a:r>
              <a:rPr lang="en-US" dirty="0"/>
              <a:t>Project Info (10 pts per tab)</a:t>
            </a:r>
          </a:p>
        </p:txBody>
      </p:sp>
      <p:sp>
        <p:nvSpPr>
          <p:cNvPr id="7" name="Content Placeholder 6">
            <a:extLst>
              <a:ext uri="{FF2B5EF4-FFF2-40B4-BE49-F238E27FC236}">
                <a16:creationId xmlns:a16="http://schemas.microsoft.com/office/drawing/2014/main" id="{4B20619A-2E36-8F07-21EF-4530B507F3A4}"/>
              </a:ext>
            </a:extLst>
          </p:cNvPr>
          <p:cNvSpPr>
            <a:spLocks noGrp="1"/>
          </p:cNvSpPr>
          <p:nvPr>
            <p:ph sz="quarter" idx="4"/>
          </p:nvPr>
        </p:nvSpPr>
        <p:spPr/>
        <p:txBody>
          <a:bodyPr>
            <a:normAutofit fontScale="92500" lnSpcReduction="20000"/>
          </a:bodyPr>
          <a:lstStyle/>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Low-barrier shelter?</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your shelter and street outreach program(s)’ intake process.</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your experience with the population.</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how your requested services will be used to promote stability.</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employment efforts (provided directly or through partnerships)</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community coordination of services.</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Identify methods to recruit landlords. Points will be given if you have existing partnerships with Developers and Tax Credit properties.  </a:t>
            </a: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What are your case management and discharge practices?</a:t>
            </a:r>
          </a:p>
        </p:txBody>
      </p:sp>
    </p:spTree>
    <p:extLst>
      <p:ext uri="{BB962C8B-B14F-4D97-AF65-F5344CB8AC3E}">
        <p14:creationId xmlns:p14="http://schemas.microsoft.com/office/powerpoint/2010/main" val="2850188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4460EFF-1A5F-6EB8-11B3-59C04729BE68}"/>
              </a:ext>
            </a:extLst>
          </p:cNvPr>
          <p:cNvPicPr>
            <a:picLocks noChangeAspect="1"/>
          </p:cNvPicPr>
          <p:nvPr/>
        </p:nvPicPr>
        <p:blipFill>
          <a:blip r:embed="rId2"/>
          <a:stretch>
            <a:fillRect/>
          </a:stretch>
        </p:blipFill>
        <p:spPr>
          <a:xfrm>
            <a:off x="643467" y="996091"/>
            <a:ext cx="10905066" cy="4865818"/>
          </a:xfrm>
          <a:prstGeom prst="rect">
            <a:avLst/>
          </a:prstGeom>
        </p:spPr>
      </p:pic>
    </p:spTree>
    <p:extLst>
      <p:ext uri="{BB962C8B-B14F-4D97-AF65-F5344CB8AC3E}">
        <p14:creationId xmlns:p14="http://schemas.microsoft.com/office/powerpoint/2010/main" val="1838968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77B5-0C13-EF2E-A7B5-3DC482AAA4DD}"/>
              </a:ext>
            </a:extLst>
          </p:cNvPr>
          <p:cNvSpPr>
            <a:spLocks noGrp="1"/>
          </p:cNvSpPr>
          <p:nvPr>
            <p:ph type="title"/>
          </p:nvPr>
        </p:nvSpPr>
        <p:spPr>
          <a:xfrm>
            <a:off x="639793" y="478369"/>
            <a:ext cx="10515600" cy="1009934"/>
          </a:xfrm>
        </p:spPr>
        <p:txBody>
          <a:bodyPr/>
          <a:lstStyle/>
          <a:p>
            <a:r>
              <a:rPr lang="en-US" dirty="0"/>
              <a:t>Program Goals - 5 points</a:t>
            </a:r>
          </a:p>
        </p:txBody>
      </p:sp>
      <p:sp>
        <p:nvSpPr>
          <p:cNvPr id="3" name="Content Placeholder 2">
            <a:extLst>
              <a:ext uri="{FF2B5EF4-FFF2-40B4-BE49-F238E27FC236}">
                <a16:creationId xmlns:a16="http://schemas.microsoft.com/office/drawing/2014/main" id="{D6535939-1154-99E3-F1BF-FA293FC6D79F}"/>
              </a:ext>
            </a:extLst>
          </p:cNvPr>
          <p:cNvSpPr>
            <a:spLocks noGrp="1"/>
          </p:cNvSpPr>
          <p:nvPr>
            <p:ph idx="1"/>
          </p:nvPr>
        </p:nvSpPr>
        <p:spPr>
          <a:xfrm>
            <a:off x="838200" y="1423358"/>
            <a:ext cx="10515600" cy="4804829"/>
          </a:xfrm>
        </p:spPr>
        <p:txBody>
          <a:bodyPr>
            <a:normAutofit fontScale="32500" lnSpcReduction="20000"/>
          </a:bodyPr>
          <a:lstStyle/>
          <a:p>
            <a:pPr marL="0" indent="0">
              <a:buNone/>
            </a:pPr>
            <a:r>
              <a:rPr lang="en-US" sz="5600" dirty="0"/>
              <a:t>Goals must be clearly described, measurable, and be in line with the National Strategic Goals-HOME and MHC goals and </a:t>
            </a:r>
            <a:r>
              <a:rPr lang="en-US" sz="5600" dirty="0" err="1"/>
              <a:t>ConPlan</a:t>
            </a:r>
            <a:r>
              <a:rPr lang="en-US" sz="5600" dirty="0"/>
              <a:t>. </a:t>
            </a:r>
          </a:p>
          <a:p>
            <a:pPr marL="0" indent="0">
              <a:buNone/>
            </a:pPr>
            <a:r>
              <a:rPr lang="en-US" sz="5600" dirty="0"/>
              <a:t>Agencies can describe their goals on the “Proposed Outcomes” in the application. </a:t>
            </a:r>
          </a:p>
          <a:p>
            <a:pPr marL="0" indent="0">
              <a:buNone/>
            </a:pPr>
            <a:r>
              <a:rPr lang="en-US" sz="5600" dirty="0"/>
              <a:t>Should include, but not limited to, the following, as applicable:</a:t>
            </a:r>
          </a:p>
          <a:p>
            <a:r>
              <a:rPr lang="en-US" sz="5600" dirty="0"/>
              <a:t>Increased accessibility to affordable housing.</a:t>
            </a:r>
          </a:p>
          <a:p>
            <a:r>
              <a:rPr lang="en-US" sz="5600" dirty="0"/>
              <a:t>Overall reduction in number of persons who experience homelessness.</a:t>
            </a:r>
          </a:p>
          <a:p>
            <a:r>
              <a:rPr lang="en-US" sz="5600" dirty="0"/>
              <a:t>Reduction in the length of homelessness.</a:t>
            </a:r>
          </a:p>
          <a:p>
            <a:r>
              <a:rPr lang="en-US" sz="5600" dirty="0"/>
              <a:t>Reduction in returns to homelessness.</a:t>
            </a:r>
          </a:p>
          <a:p>
            <a:r>
              <a:rPr lang="en-US" sz="5600" dirty="0"/>
              <a:t>Increased employment and income growth for persons who are experiencing homelessness.</a:t>
            </a:r>
          </a:p>
          <a:p>
            <a:r>
              <a:rPr lang="en-US" sz="5600" dirty="0"/>
              <a:t>Average length of time between intake and assistance given.</a:t>
            </a:r>
          </a:p>
          <a:p>
            <a:pPr lvl="1"/>
            <a:r>
              <a:rPr lang="en-US" sz="5600" dirty="0"/>
              <a:t>Other goals and objectives of your program</a:t>
            </a:r>
          </a:p>
          <a:p>
            <a:r>
              <a:rPr lang="en-US" sz="5600" dirty="0"/>
              <a:t>Also describe what processes are in place for tracking program outcomes and how it will be measured. </a:t>
            </a:r>
          </a:p>
          <a:p>
            <a:r>
              <a:rPr lang="en-US" sz="5600" dirty="0"/>
              <a:t>Proposed households served:</a:t>
            </a:r>
          </a:p>
          <a:p>
            <a:pPr lvl="1"/>
            <a:r>
              <a:rPr lang="en-US" sz="5600" dirty="0"/>
              <a:t>Indicate the number of individuals and households that will be served </a:t>
            </a:r>
          </a:p>
          <a:p>
            <a:pPr lvl="1"/>
            <a:r>
              <a:rPr lang="en-US" sz="5600" dirty="0"/>
              <a:t>Include the income level of individuals to be served. </a:t>
            </a:r>
          </a:p>
          <a:p>
            <a:endParaRPr lang="en-US" dirty="0"/>
          </a:p>
        </p:txBody>
      </p:sp>
    </p:spTree>
    <p:extLst>
      <p:ext uri="{BB962C8B-B14F-4D97-AF65-F5344CB8AC3E}">
        <p14:creationId xmlns:p14="http://schemas.microsoft.com/office/powerpoint/2010/main" val="2896935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EB2A9-CF41-ADBC-1201-DFC6DFFFBD26}"/>
              </a:ext>
            </a:extLst>
          </p:cNvPr>
          <p:cNvSpPr>
            <a:spLocks noGrp="1"/>
          </p:cNvSpPr>
          <p:nvPr>
            <p:ph type="title"/>
          </p:nvPr>
        </p:nvSpPr>
        <p:spPr>
          <a:xfrm>
            <a:off x="838200" y="751140"/>
            <a:ext cx="10515600" cy="1325563"/>
          </a:xfrm>
        </p:spPr>
        <p:txBody>
          <a:bodyPr anchor="ctr">
            <a:normAutofit/>
          </a:bodyPr>
          <a:lstStyle/>
          <a:p>
            <a:r>
              <a:rPr lang="en-US" dirty="0"/>
              <a:t>Financial Controls –</a:t>
            </a:r>
            <a:br>
              <a:rPr lang="en-US" dirty="0"/>
            </a:br>
            <a:r>
              <a:rPr lang="en-US" dirty="0"/>
              <a:t>10 points</a:t>
            </a:r>
          </a:p>
        </p:txBody>
      </p:sp>
      <p:sp>
        <p:nvSpPr>
          <p:cNvPr id="3" name="Content Placeholder 2">
            <a:extLst>
              <a:ext uri="{FF2B5EF4-FFF2-40B4-BE49-F238E27FC236}">
                <a16:creationId xmlns:a16="http://schemas.microsoft.com/office/drawing/2014/main" id="{47D03890-4A37-AB6D-8580-1EC537C4E26B}"/>
              </a:ext>
            </a:extLst>
          </p:cNvPr>
          <p:cNvSpPr>
            <a:spLocks noGrp="1"/>
          </p:cNvSpPr>
          <p:nvPr>
            <p:ph sz="half" idx="1"/>
          </p:nvPr>
        </p:nvSpPr>
        <p:spPr>
          <a:xfrm>
            <a:off x="838200" y="2213361"/>
            <a:ext cx="5181600" cy="3963601"/>
          </a:xfrm>
        </p:spPr>
        <p:txBody>
          <a:bodyPr>
            <a:normAutofit/>
          </a:bodyPr>
          <a:lstStyle/>
          <a:p>
            <a:r>
              <a:rPr lang="en-US" sz="1500">
                <a:effectLst/>
              </a:rPr>
              <a:t>In the application, agencies are marked on their financial controls and feasibility to manage the ESG reimbursement grant. Agencies can describe their financial controls on the “</a:t>
            </a:r>
            <a:r>
              <a:rPr lang="en-US" sz="1500" b="1">
                <a:effectLst/>
              </a:rPr>
              <a:t>Match Funds</a:t>
            </a:r>
            <a:r>
              <a:rPr lang="en-US" sz="1500">
                <a:effectLst/>
              </a:rPr>
              <a:t>” tab, the “</a:t>
            </a:r>
            <a:r>
              <a:rPr lang="en-US" sz="1500" b="1">
                <a:effectLst/>
              </a:rPr>
              <a:t>Program Budget</a:t>
            </a:r>
            <a:r>
              <a:rPr lang="en-US" sz="1500">
                <a:effectLst/>
              </a:rPr>
              <a:t>” tab, and the “</a:t>
            </a:r>
            <a:r>
              <a:rPr lang="en-US" sz="1500" b="1">
                <a:effectLst/>
              </a:rPr>
              <a:t>Budget Summary</a:t>
            </a:r>
            <a:r>
              <a:rPr lang="en-US" sz="1500">
                <a:effectLst/>
              </a:rPr>
              <a:t>” tab in the application. </a:t>
            </a:r>
          </a:p>
          <a:p>
            <a:pPr lvl="1"/>
            <a:r>
              <a:rPr lang="en-US" sz="1500"/>
              <a:t>Information reviewed:</a:t>
            </a:r>
          </a:p>
          <a:p>
            <a:pPr lvl="2"/>
            <a:r>
              <a:rPr lang="en-US" sz="1500"/>
              <a:t>The total cost per unit of service will be calculated and considered with the application. </a:t>
            </a:r>
          </a:p>
          <a:p>
            <a:pPr lvl="2"/>
            <a:r>
              <a:rPr lang="en-US" sz="1500"/>
              <a:t>990s</a:t>
            </a:r>
          </a:p>
          <a:p>
            <a:pPr lvl="2"/>
            <a:r>
              <a:rPr lang="en-US" sz="1500"/>
              <a:t>Agency’s operation budget</a:t>
            </a:r>
          </a:p>
          <a:p>
            <a:pPr lvl="2"/>
            <a:r>
              <a:rPr lang="en-US" sz="1500"/>
              <a:t>Ability to manage a reimbursement grant based on case on hand </a:t>
            </a:r>
          </a:p>
          <a:p>
            <a:pPr lvl="2"/>
            <a:r>
              <a:rPr lang="en-US" sz="1500"/>
              <a:t>Accounting audits </a:t>
            </a:r>
          </a:p>
          <a:p>
            <a:pPr lvl="2"/>
            <a:r>
              <a:rPr lang="en-US" sz="1500"/>
              <a:t>Cost towards services vs staff/operations </a:t>
            </a:r>
          </a:p>
          <a:p>
            <a:pPr lvl="1"/>
            <a:endParaRPr lang="en-US" sz="1500"/>
          </a:p>
        </p:txBody>
      </p:sp>
      <p:pic>
        <p:nvPicPr>
          <p:cNvPr id="5" name="Content Placeholder 4">
            <a:extLst>
              <a:ext uri="{FF2B5EF4-FFF2-40B4-BE49-F238E27FC236}">
                <a16:creationId xmlns:a16="http://schemas.microsoft.com/office/drawing/2014/main" id="{D54A9C64-892B-EB9B-BEF7-68854A124C7F}"/>
              </a:ext>
            </a:extLst>
          </p:cNvPr>
          <p:cNvPicPr>
            <a:picLocks noGrp="1" noChangeAspect="1"/>
          </p:cNvPicPr>
          <p:nvPr>
            <p:ph sz="half" idx="2"/>
          </p:nvPr>
        </p:nvPicPr>
        <p:blipFill>
          <a:blip r:embed="rId2"/>
          <a:stretch>
            <a:fillRect/>
          </a:stretch>
        </p:blipFill>
        <p:spPr>
          <a:xfrm>
            <a:off x="7175071" y="110065"/>
            <a:ext cx="4776784" cy="6637870"/>
          </a:xfrm>
          <a:prstGeom prst="rect">
            <a:avLst/>
          </a:prstGeom>
          <a:noFill/>
        </p:spPr>
      </p:pic>
    </p:spTree>
    <p:extLst>
      <p:ext uri="{BB962C8B-B14F-4D97-AF65-F5344CB8AC3E}">
        <p14:creationId xmlns:p14="http://schemas.microsoft.com/office/powerpoint/2010/main" val="3106772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F21D-887A-0A83-04F9-FFF7E9526A01}"/>
              </a:ext>
            </a:extLst>
          </p:cNvPr>
          <p:cNvSpPr>
            <a:spLocks noGrp="1"/>
          </p:cNvSpPr>
          <p:nvPr>
            <p:ph type="title"/>
          </p:nvPr>
        </p:nvSpPr>
        <p:spPr/>
        <p:txBody>
          <a:bodyPr/>
          <a:lstStyle/>
          <a:p>
            <a:r>
              <a:rPr lang="en-US" dirty="0"/>
              <a:t>ESG Grant Selection Process </a:t>
            </a:r>
          </a:p>
        </p:txBody>
      </p:sp>
      <p:sp>
        <p:nvSpPr>
          <p:cNvPr id="3" name="Content Placeholder 2">
            <a:extLst>
              <a:ext uri="{FF2B5EF4-FFF2-40B4-BE49-F238E27FC236}">
                <a16:creationId xmlns:a16="http://schemas.microsoft.com/office/drawing/2014/main" id="{4573FDFD-2468-60AA-BCD5-FBA0A96290CC}"/>
              </a:ext>
            </a:extLst>
          </p:cNvPr>
          <p:cNvSpPr>
            <a:spLocks noGrp="1"/>
          </p:cNvSpPr>
          <p:nvPr>
            <p:ph idx="1"/>
          </p:nvPr>
        </p:nvSpPr>
        <p:spPr/>
        <p:txBody>
          <a:bodyPr>
            <a:normAutofit/>
          </a:bodyPr>
          <a:lstStyle/>
          <a:p>
            <a:r>
              <a:rPr lang="en-US" sz="1800" dirty="0">
                <a:effectLst/>
                <a:latin typeface="Arial" panose="020B0604020202020204" pitchFamily="34" charset="0"/>
                <a:ea typeface="Arial" panose="020B0604020202020204" pitchFamily="34" charset="0"/>
              </a:rPr>
              <a:t>The ESG funds will be awarded based on the final points of the ESG Grant Review Scoring Guide. </a:t>
            </a:r>
            <a:r>
              <a:rPr lang="en-US" sz="1800" b="1" dirty="0">
                <a:effectLst/>
                <a:latin typeface="Arial" panose="020B0604020202020204" pitchFamily="34" charset="0"/>
                <a:ea typeface="Arial" panose="020B0604020202020204" pitchFamily="34" charset="0"/>
              </a:rPr>
              <a:t>Applicants must score at least 75% out of 100 points. </a:t>
            </a:r>
            <a:r>
              <a:rPr lang="en-US" sz="1800" dirty="0">
                <a:effectLst/>
                <a:latin typeface="Arial" panose="020B0604020202020204" pitchFamily="34" charset="0"/>
                <a:ea typeface="Arial" panose="020B0604020202020204" pitchFamily="34" charset="0"/>
              </a:rPr>
              <a:t>MHC reserves the right to adjust the amount awarded based on the amount of funds available and based on the demand created by the applications submitted. MHC will email all applicants a letter with the funding decision. </a:t>
            </a:r>
            <a:r>
              <a:rPr lang="en-US" sz="1800" dirty="0">
                <a:latin typeface="Arial" panose="020B0604020202020204" pitchFamily="34" charset="0"/>
                <a:ea typeface="Arial" panose="020B0604020202020204" pitchFamily="34" charset="0"/>
              </a:rPr>
              <a:t>Other factors that are considered with an application includes experience, internal controls, partnerships, capacity, past performance, finances, other. </a:t>
            </a:r>
            <a:r>
              <a:rPr lang="en-US" sz="1800" dirty="0">
                <a:effectLst/>
                <a:latin typeface="Arial" panose="020B0604020202020204" pitchFamily="34" charset="0"/>
                <a:ea typeface="Arial" panose="020B0604020202020204" pitchFamily="34" charset="0"/>
              </a:rPr>
              <a:t>In addition, proposed outputs, and outcomes, along with a CoC-approved outcome evaluation and performance standards, will be incorporated into contracts as performance outcome measurements for applicants selected as sub-recipients. See the policy procedure manual for information on outcome measurements. </a:t>
            </a:r>
          </a:p>
          <a:p>
            <a:r>
              <a:rPr lang="en-US" sz="1800" dirty="0">
                <a:effectLst/>
                <a:latin typeface="Arial" panose="020B0604020202020204" pitchFamily="34" charset="0"/>
                <a:ea typeface="Arial" panose="020B0604020202020204" pitchFamily="34" charset="0"/>
              </a:rPr>
              <a:t>All applications ar</a:t>
            </a:r>
            <a:r>
              <a:rPr lang="en-US" sz="1800" dirty="0">
                <a:latin typeface="Arial" panose="020B0604020202020204" pitchFamily="34" charset="0"/>
                <a:ea typeface="Arial" panose="020B0604020202020204" pitchFamily="34" charset="0"/>
              </a:rPr>
              <a:t>e reviewed by a review committee and scored according to their application. </a:t>
            </a:r>
            <a:r>
              <a:rPr lang="en-US" sz="1800" dirty="0">
                <a:latin typeface="Arial" panose="020B0604020202020204" pitchFamily="34" charset="0"/>
              </a:rPr>
              <a:t>MHC uses a z-score ranking system that considers total funding request along with all other factors to determine a funding recommendation amount. </a:t>
            </a:r>
          </a:p>
          <a:p>
            <a:r>
              <a:rPr lang="en-US" sz="1800" dirty="0">
                <a:latin typeface="Arial" panose="020B0604020202020204" pitchFamily="34" charset="0"/>
              </a:rPr>
              <a:t>MHC board makes the final decision of agencies selected and funding amounts. </a:t>
            </a:r>
          </a:p>
        </p:txBody>
      </p:sp>
    </p:spTree>
    <p:extLst>
      <p:ext uri="{BB962C8B-B14F-4D97-AF65-F5344CB8AC3E}">
        <p14:creationId xmlns:p14="http://schemas.microsoft.com/office/powerpoint/2010/main" val="162619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A73A-2C49-2554-6EEE-D9EC9126AD0C}"/>
              </a:ext>
            </a:extLst>
          </p:cNvPr>
          <p:cNvSpPr>
            <a:spLocks noGrp="1"/>
          </p:cNvSpPr>
          <p:nvPr>
            <p:ph type="title"/>
          </p:nvPr>
        </p:nvSpPr>
        <p:spPr>
          <a:xfrm>
            <a:off x="838200" y="802088"/>
            <a:ext cx="10515600" cy="1009934"/>
          </a:xfrm>
        </p:spPr>
        <p:txBody>
          <a:bodyPr>
            <a:normAutofit fontScale="90000"/>
          </a:bodyPr>
          <a:lstStyle/>
          <a:p>
            <a:r>
              <a:rPr lang="en-US" b="1" dirty="0"/>
              <a:t>Deadlines and Submission Requirements </a:t>
            </a:r>
          </a:p>
        </p:txBody>
      </p:sp>
      <p:sp>
        <p:nvSpPr>
          <p:cNvPr id="3" name="Content Placeholder 2">
            <a:extLst>
              <a:ext uri="{FF2B5EF4-FFF2-40B4-BE49-F238E27FC236}">
                <a16:creationId xmlns:a16="http://schemas.microsoft.com/office/drawing/2014/main" id="{8AD83D44-CE5E-3C0B-EA3C-FFB7B0575CB5}"/>
              </a:ext>
            </a:extLst>
          </p:cNvPr>
          <p:cNvSpPr>
            <a:spLocks noGrp="1"/>
          </p:cNvSpPr>
          <p:nvPr>
            <p:ph idx="1"/>
          </p:nvPr>
        </p:nvSpPr>
        <p:spPr>
          <a:xfrm>
            <a:off x="838200" y="1812022"/>
            <a:ext cx="10515600" cy="4416165"/>
          </a:xfrm>
        </p:spPr>
        <p:txBody>
          <a:bodyPr>
            <a:normAutofit fontScale="70000" lnSpcReduction="20000"/>
          </a:bodyPr>
          <a:lstStyle/>
          <a:p>
            <a:r>
              <a:rPr lang="en-US" dirty="0"/>
              <a:t>ESG and HOPWA PY 2024 requires a digital </a:t>
            </a:r>
            <a:r>
              <a:rPr lang="en-US" b="1" dirty="0"/>
              <a:t>and</a:t>
            </a:r>
            <a:r>
              <a:rPr lang="en-US" dirty="0"/>
              <a:t> a hard copy submission. </a:t>
            </a:r>
          </a:p>
          <a:p>
            <a:r>
              <a:rPr lang="en-US" dirty="0"/>
              <a:t>Application opens: August 19, 2024</a:t>
            </a:r>
          </a:p>
          <a:p>
            <a:r>
              <a:rPr lang="en-US" dirty="0"/>
              <a:t>Application closes: </a:t>
            </a:r>
            <a:r>
              <a:rPr lang="en-US" b="1" u="sng" dirty="0"/>
              <a:t>September 20, 2024 at </a:t>
            </a:r>
            <a:r>
              <a:rPr lang="en-US" b="1" u="sng" dirty="0">
                <a:solidFill>
                  <a:srgbClr val="FF0000"/>
                </a:solidFill>
              </a:rPr>
              <a:t>4 pm</a:t>
            </a:r>
          </a:p>
          <a:p>
            <a:r>
              <a:rPr lang="en-US" b="1" dirty="0">
                <a:solidFill>
                  <a:srgbClr val="FF0000"/>
                </a:solidFill>
              </a:rPr>
              <a:t>Late applications and applications not submitted according to the requirements will not be accepted. </a:t>
            </a:r>
          </a:p>
          <a:p>
            <a:pPr marL="0" indent="0">
              <a:buNone/>
            </a:pPr>
            <a:r>
              <a:rPr lang="en-US" dirty="0"/>
              <a:t>Submission:</a:t>
            </a:r>
          </a:p>
          <a:p>
            <a:r>
              <a:rPr lang="en-US" dirty="0"/>
              <a:t>Electronic applications must be submitted as a sipped files with required attachments. </a:t>
            </a:r>
          </a:p>
          <a:p>
            <a:pPr lvl="1"/>
            <a:r>
              <a:rPr lang="en-US" dirty="0"/>
              <a:t>An agency may send multiple emails to include all required attachments.  </a:t>
            </a:r>
          </a:p>
          <a:p>
            <a:r>
              <a:rPr lang="en-US" dirty="0"/>
              <a:t>ESG: </a:t>
            </a:r>
          </a:p>
          <a:p>
            <a:pPr lvl="1"/>
            <a:r>
              <a:rPr lang="en-US" dirty="0"/>
              <a:t>Email to: </a:t>
            </a:r>
            <a:r>
              <a:rPr lang="en-US" b="1" dirty="0">
                <a:solidFill>
                  <a:srgbClr val="FF0000"/>
                </a:solidFill>
                <a:hlinkClick r:id="rId2"/>
              </a:rPr>
              <a:t>Vickie.palfrey@mshc.com</a:t>
            </a:r>
            <a:r>
              <a:rPr lang="en-US" b="1" dirty="0">
                <a:solidFill>
                  <a:srgbClr val="FF0000"/>
                </a:solidFill>
              </a:rPr>
              <a:t> cc. </a:t>
            </a:r>
            <a:r>
              <a:rPr lang="en-US" b="1" dirty="0">
                <a:solidFill>
                  <a:srgbClr val="FF0000"/>
                </a:solidFill>
                <a:hlinkClick r:id="rId3"/>
              </a:rPr>
              <a:t>Tamara.stewart@mshc.com</a:t>
            </a:r>
            <a:endParaRPr lang="en-US" b="1" dirty="0">
              <a:solidFill>
                <a:srgbClr val="FF0000"/>
              </a:solidFill>
            </a:endParaRPr>
          </a:p>
          <a:p>
            <a:pPr lvl="1"/>
            <a:r>
              <a:rPr lang="en-US" b="1" dirty="0"/>
              <a:t>Topic: ESG24 Application </a:t>
            </a:r>
          </a:p>
          <a:p>
            <a:r>
              <a:rPr lang="en-US" dirty="0"/>
              <a:t>HOPWA: </a:t>
            </a:r>
          </a:p>
          <a:p>
            <a:pPr lvl="1"/>
            <a:r>
              <a:rPr lang="en-US" dirty="0"/>
              <a:t>Email to: </a:t>
            </a:r>
            <a:r>
              <a:rPr lang="en-US" b="1" dirty="0">
                <a:solidFill>
                  <a:srgbClr val="FF0000"/>
                </a:solidFill>
                <a:hlinkClick r:id="rId4"/>
              </a:rPr>
              <a:t>Sharunda.chapman@mshc.com</a:t>
            </a:r>
            <a:r>
              <a:rPr lang="en-US" b="1" dirty="0">
                <a:solidFill>
                  <a:srgbClr val="FF0000"/>
                </a:solidFill>
              </a:rPr>
              <a:t> cc. </a:t>
            </a:r>
            <a:r>
              <a:rPr lang="en-US" b="1" dirty="0">
                <a:solidFill>
                  <a:srgbClr val="FF0000"/>
                </a:solidFill>
                <a:hlinkClick r:id="rId3"/>
              </a:rPr>
              <a:t>Tamara.stewart@mshc.com</a:t>
            </a:r>
            <a:endParaRPr lang="en-US" b="1" dirty="0">
              <a:solidFill>
                <a:srgbClr val="FF0000"/>
              </a:solidFill>
            </a:endParaRPr>
          </a:p>
          <a:p>
            <a:pPr lvl="1"/>
            <a:r>
              <a:rPr lang="en-US" b="1" dirty="0"/>
              <a:t>Topic: HOPWA 24 Application  </a:t>
            </a:r>
          </a:p>
          <a:p>
            <a:pPr marL="0" indent="0">
              <a:buNone/>
            </a:pPr>
            <a:endParaRPr lang="en-US" b="1" dirty="0">
              <a:solidFill>
                <a:srgbClr val="FF0000"/>
              </a:solidFill>
            </a:endParaRPr>
          </a:p>
        </p:txBody>
      </p:sp>
    </p:spTree>
    <p:extLst>
      <p:ext uri="{BB962C8B-B14F-4D97-AF65-F5344CB8AC3E}">
        <p14:creationId xmlns:p14="http://schemas.microsoft.com/office/powerpoint/2010/main" val="1149435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E9EF-D05D-9632-1228-329506792178}"/>
              </a:ext>
            </a:extLst>
          </p:cNvPr>
          <p:cNvSpPr>
            <a:spLocks noGrp="1"/>
          </p:cNvSpPr>
          <p:nvPr>
            <p:ph type="ctrTitle"/>
          </p:nvPr>
        </p:nvSpPr>
        <p:spPr/>
        <p:txBody>
          <a:bodyPr>
            <a:normAutofit fontScale="90000"/>
          </a:bodyPr>
          <a:lstStyle/>
          <a:p>
            <a:r>
              <a:rPr lang="en-US" sz="6000" dirty="0"/>
              <a:t>HOUSING OPPORTUNITIES FOR PERSONS WITH AIDS (HOPWA)</a:t>
            </a:r>
            <a:endParaRPr lang="en-US" dirty="0"/>
          </a:p>
        </p:txBody>
      </p:sp>
      <p:sp>
        <p:nvSpPr>
          <p:cNvPr id="3" name="Subtitle 2">
            <a:extLst>
              <a:ext uri="{FF2B5EF4-FFF2-40B4-BE49-F238E27FC236}">
                <a16:creationId xmlns:a16="http://schemas.microsoft.com/office/drawing/2014/main" id="{06752C23-AE1B-9644-D945-2AEDA856A00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4576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A2B5-0130-45E6-0616-AEFDE4ADB316}"/>
              </a:ext>
            </a:extLst>
          </p:cNvPr>
          <p:cNvSpPr>
            <a:spLocks noGrp="1"/>
          </p:cNvSpPr>
          <p:nvPr>
            <p:ph type="title"/>
          </p:nvPr>
        </p:nvSpPr>
        <p:spPr/>
        <p:txBody>
          <a:bodyPr vert="horz" lIns="91440" tIns="45720" rIns="91440" bIns="45720" rtlCol="0" anchor="ctr">
            <a:normAutofit/>
          </a:bodyPr>
          <a:lstStyle/>
          <a:p>
            <a:pPr algn="l"/>
            <a:r>
              <a:rPr lang="en-US" sz="5400" kern="1200" dirty="0">
                <a:solidFill>
                  <a:schemeClr val="tx1"/>
                </a:solidFill>
                <a:latin typeface="+mj-lt"/>
                <a:ea typeface="+mj-ea"/>
                <a:cs typeface="+mj-cs"/>
              </a:rPr>
              <a:t>HOPWA Introduction</a:t>
            </a:r>
          </a:p>
        </p:txBody>
      </p:sp>
      <p:sp>
        <p:nvSpPr>
          <p:cNvPr id="3" name="Subtitle 2">
            <a:extLst>
              <a:ext uri="{FF2B5EF4-FFF2-40B4-BE49-F238E27FC236}">
                <a16:creationId xmlns:a16="http://schemas.microsoft.com/office/drawing/2014/main" id="{BC69C588-55D2-6C4A-BDF0-0B26E7A39C51}"/>
              </a:ext>
            </a:extLst>
          </p:cNvPr>
          <p:cNvSpPr>
            <a:spLocks noGrp="1"/>
          </p:cNvSpPr>
          <p:nvPr>
            <p:ph idx="1"/>
          </p:nvPr>
        </p:nvSpPr>
        <p:spPr/>
        <p:txBody>
          <a:bodyPr vert="horz" lIns="91440" tIns="45720" rIns="91440" bIns="45720" rtlCol="0" anchor="t">
            <a:normAutofit/>
          </a:bodyPr>
          <a:lstStyle/>
          <a:p>
            <a:pPr algn="l"/>
            <a:r>
              <a:rPr lang="en-US" sz="2800" dirty="0"/>
              <a:t>The Housing Opportunities for Persons With AIDS (HOPWA) program was established by the AIDS Housing Opportunity Act. HOPWA is a federally funded HUD program that offers a variety of housing solutions and support services for low-income persons living with HIV/AIDS and their families. </a:t>
            </a:r>
          </a:p>
          <a:p>
            <a:pPr indent="-228600" algn="l">
              <a:buFont typeface="Arial" panose="020B0604020202020204" pitchFamily="34" charset="0"/>
              <a:buChar char="•"/>
            </a:pPr>
            <a:endParaRPr lang="en-US" sz="1700" dirty="0"/>
          </a:p>
        </p:txBody>
      </p:sp>
      <p:pic>
        <p:nvPicPr>
          <p:cNvPr id="4" name="Picture 3">
            <a:extLst>
              <a:ext uri="{FF2B5EF4-FFF2-40B4-BE49-F238E27FC236}">
                <a16:creationId xmlns:a16="http://schemas.microsoft.com/office/drawing/2014/main" id="{45E5FA7A-11BD-8EAF-1BC5-0F6297C7F420}"/>
              </a:ext>
            </a:extLst>
          </p:cNvPr>
          <p:cNvPicPr>
            <a:picLocks noChangeAspect="1"/>
          </p:cNvPicPr>
          <p:nvPr/>
        </p:nvPicPr>
        <p:blipFill>
          <a:blip r:embed="rId2"/>
          <a:stretch>
            <a:fillRect/>
          </a:stretch>
        </p:blipFill>
        <p:spPr>
          <a:xfrm>
            <a:off x="766784" y="5041518"/>
            <a:ext cx="1440707" cy="1079309"/>
          </a:xfrm>
          <a:prstGeom prst="rect">
            <a:avLst/>
          </a:prstGeom>
        </p:spPr>
      </p:pic>
    </p:spTree>
    <p:extLst>
      <p:ext uri="{BB962C8B-B14F-4D97-AF65-F5344CB8AC3E}">
        <p14:creationId xmlns:p14="http://schemas.microsoft.com/office/powerpoint/2010/main" val="2128692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64C6-BE65-B761-5C37-F9B3080FBC9B}"/>
              </a:ext>
            </a:extLst>
          </p:cNvPr>
          <p:cNvSpPr>
            <a:spLocks noGrp="1"/>
          </p:cNvSpPr>
          <p:nvPr>
            <p:ph type="title"/>
          </p:nvPr>
        </p:nvSpPr>
        <p:spPr/>
        <p:txBody>
          <a:bodyPr vert="horz" lIns="91440" tIns="45720" rIns="91440" bIns="45720" rtlCol="0" anchor="b">
            <a:normAutofit/>
          </a:bodyPr>
          <a:lstStyle/>
          <a:p>
            <a:r>
              <a:rPr lang="en-US" sz="5400" kern="1200" dirty="0">
                <a:solidFill>
                  <a:schemeClr val="tx1"/>
                </a:solidFill>
                <a:latin typeface="+mj-lt"/>
                <a:ea typeface="+mj-ea"/>
                <a:cs typeface="+mj-cs"/>
              </a:rPr>
              <a:t>HOPWA Eligibility Requirements</a:t>
            </a:r>
          </a:p>
        </p:txBody>
      </p:sp>
      <p:sp>
        <p:nvSpPr>
          <p:cNvPr id="3" name="Text Placeholder 2">
            <a:extLst>
              <a:ext uri="{FF2B5EF4-FFF2-40B4-BE49-F238E27FC236}">
                <a16:creationId xmlns:a16="http://schemas.microsoft.com/office/drawing/2014/main" id="{68684B9C-2988-DE2B-758D-CEBDDC4EE20B}"/>
              </a:ext>
            </a:extLst>
          </p:cNvPr>
          <p:cNvSpPr>
            <a:spLocks noGrp="1"/>
          </p:cNvSpPr>
          <p:nvPr>
            <p:ph idx="1"/>
          </p:nvPr>
        </p:nvSpPr>
        <p:spPr/>
        <p:txBody>
          <a:bodyPr vert="horz" lIns="91440" tIns="45720" rIns="91440" bIns="45720" rtlCol="0" anchor="t">
            <a:normAutofit/>
          </a:bodyPr>
          <a:lstStyle/>
          <a:p>
            <a:endParaRPr lang="en-US" sz="2800" kern="1200" dirty="0">
              <a:solidFill>
                <a:schemeClr val="tx1"/>
              </a:solidFill>
              <a:latin typeface="+mn-lt"/>
              <a:ea typeface="+mn-ea"/>
              <a:cs typeface="+mn-cs"/>
            </a:endParaRPr>
          </a:p>
          <a:p>
            <a:r>
              <a:rPr lang="en-US" sz="2800" kern="1200" dirty="0">
                <a:solidFill>
                  <a:schemeClr val="tx1"/>
                </a:solidFill>
                <a:latin typeface="+mn-lt"/>
                <a:ea typeface="+mn-ea"/>
                <a:cs typeface="+mn-cs"/>
              </a:rPr>
              <a:t>Documentation of HIV/AIDS status for at least one family member</a:t>
            </a:r>
          </a:p>
          <a:p>
            <a:endParaRPr lang="en-US" sz="2800" kern="1200" dirty="0">
              <a:solidFill>
                <a:schemeClr val="tx1"/>
              </a:solidFill>
              <a:latin typeface="+mn-lt"/>
              <a:ea typeface="+mn-ea"/>
              <a:cs typeface="+mn-cs"/>
            </a:endParaRPr>
          </a:p>
          <a:p>
            <a:r>
              <a:rPr lang="en-US" sz="2800" kern="1200" dirty="0">
                <a:solidFill>
                  <a:schemeClr val="tx1"/>
                </a:solidFill>
                <a:latin typeface="+mn-lt"/>
                <a:ea typeface="+mn-ea"/>
                <a:cs typeface="+mn-cs"/>
              </a:rPr>
              <a:t>Family income at or below 80% of area median income (AMI)</a:t>
            </a:r>
          </a:p>
          <a:p>
            <a:endParaRPr lang="en-US" sz="1500" kern="1200" dirty="0">
              <a:solidFill>
                <a:schemeClr val="tx1"/>
              </a:solidFill>
              <a:latin typeface="+mn-lt"/>
              <a:ea typeface="+mn-ea"/>
              <a:cs typeface="+mn-cs"/>
            </a:endParaRPr>
          </a:p>
        </p:txBody>
      </p:sp>
      <p:pic>
        <p:nvPicPr>
          <p:cNvPr id="5" name="Picture 4">
            <a:extLst>
              <a:ext uri="{FF2B5EF4-FFF2-40B4-BE49-F238E27FC236}">
                <a16:creationId xmlns:a16="http://schemas.microsoft.com/office/drawing/2014/main" id="{391FEE08-9E13-DC48-AA46-86099BB23320}"/>
              </a:ext>
            </a:extLst>
          </p:cNvPr>
          <p:cNvPicPr>
            <a:picLocks noChangeAspect="1"/>
          </p:cNvPicPr>
          <p:nvPr/>
        </p:nvPicPr>
        <p:blipFill>
          <a:blip r:embed="rId2"/>
          <a:stretch>
            <a:fillRect/>
          </a:stretch>
        </p:blipFill>
        <p:spPr>
          <a:xfrm>
            <a:off x="756934" y="5153891"/>
            <a:ext cx="1438025" cy="1077266"/>
          </a:xfrm>
          <a:prstGeom prst="rect">
            <a:avLst/>
          </a:prstGeom>
        </p:spPr>
      </p:pic>
    </p:spTree>
    <p:extLst>
      <p:ext uri="{BB962C8B-B14F-4D97-AF65-F5344CB8AC3E}">
        <p14:creationId xmlns:p14="http://schemas.microsoft.com/office/powerpoint/2010/main" val="1022135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E373-E086-5ECA-5003-FC4A16A3E242}"/>
              </a:ext>
            </a:extLst>
          </p:cNvPr>
          <p:cNvSpPr>
            <a:spLocks noGrp="1"/>
          </p:cNvSpPr>
          <p:nvPr>
            <p:ph type="title"/>
          </p:nvPr>
        </p:nvSpPr>
        <p:spPr/>
        <p:txBody>
          <a:bodyPr vert="horz" lIns="91440" tIns="45720" rIns="91440" bIns="45720" rtlCol="0" anchor="b">
            <a:normAutofit/>
          </a:bodyPr>
          <a:lstStyle/>
          <a:p>
            <a:r>
              <a:rPr lang="en-US" sz="5400" kern="1200" dirty="0">
                <a:solidFill>
                  <a:schemeClr val="tx1"/>
                </a:solidFill>
                <a:latin typeface="+mj-lt"/>
                <a:ea typeface="+mj-ea"/>
                <a:cs typeface="+mj-cs"/>
              </a:rPr>
              <a:t>HOPWA ACTIVITIES </a:t>
            </a:r>
          </a:p>
        </p:txBody>
      </p:sp>
      <p:sp>
        <p:nvSpPr>
          <p:cNvPr id="3" name="Text Placeholder 2">
            <a:extLst>
              <a:ext uri="{FF2B5EF4-FFF2-40B4-BE49-F238E27FC236}">
                <a16:creationId xmlns:a16="http://schemas.microsoft.com/office/drawing/2014/main" id="{43DB04FA-8866-77C7-A42C-E1B3F8C5C6AF}"/>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sz="2800" kern="1200" dirty="0">
                <a:solidFill>
                  <a:schemeClr val="tx1"/>
                </a:solidFill>
                <a:latin typeface="+mn-lt"/>
                <a:ea typeface="+mn-ea"/>
                <a:cs typeface="+mn-cs"/>
              </a:rPr>
              <a:t>Short-Term Rent, Mortgage, and Utility (STRMU) </a:t>
            </a:r>
          </a:p>
          <a:p>
            <a:pPr marL="457200" indent="-457200">
              <a:buFont typeface="Arial" panose="020B0604020202020204" pitchFamily="34" charset="0"/>
              <a:buChar char="•"/>
            </a:pPr>
            <a:r>
              <a:rPr lang="en-US" sz="2800" kern="1200" dirty="0">
                <a:solidFill>
                  <a:schemeClr val="tx1"/>
                </a:solidFill>
                <a:latin typeface="+mn-lt"/>
                <a:ea typeface="+mn-ea"/>
                <a:cs typeface="+mn-cs"/>
              </a:rPr>
              <a:t>Tenant-Based Rental Assistance (TBRA) </a:t>
            </a:r>
          </a:p>
          <a:p>
            <a:pPr marL="457200" indent="-457200">
              <a:buFont typeface="Arial" panose="020B0604020202020204" pitchFamily="34" charset="0"/>
              <a:buChar char="•"/>
            </a:pPr>
            <a:r>
              <a:rPr lang="en-US" sz="2800" kern="1200" dirty="0">
                <a:solidFill>
                  <a:schemeClr val="tx1"/>
                </a:solidFill>
                <a:latin typeface="+mn-lt"/>
                <a:ea typeface="+mn-ea"/>
                <a:cs typeface="+mn-cs"/>
              </a:rPr>
              <a:t>Facility-Based Housing Assistance (FBHA)	</a:t>
            </a:r>
          </a:p>
          <a:p>
            <a:pPr marL="457200" indent="-457200">
              <a:buFont typeface="Arial" panose="020B0604020202020204" pitchFamily="34" charset="0"/>
              <a:buChar char="•"/>
            </a:pPr>
            <a:r>
              <a:rPr lang="en-US" sz="2800" kern="1200" dirty="0">
                <a:solidFill>
                  <a:schemeClr val="tx1"/>
                </a:solidFill>
                <a:latin typeface="+mn-lt"/>
                <a:ea typeface="+mn-ea"/>
                <a:cs typeface="+mn-cs"/>
              </a:rPr>
              <a:t>Permanent Housing Placement (PHP) </a:t>
            </a:r>
          </a:p>
          <a:p>
            <a:pPr marL="457200" indent="-457200">
              <a:buFont typeface="Arial" panose="020B0604020202020204" pitchFamily="34" charset="0"/>
              <a:buChar char="•"/>
            </a:pPr>
            <a:r>
              <a:rPr lang="en-US" sz="2800" kern="1200" dirty="0">
                <a:solidFill>
                  <a:schemeClr val="tx1"/>
                </a:solidFill>
                <a:latin typeface="+mn-lt"/>
                <a:ea typeface="+mn-ea"/>
                <a:cs typeface="+mn-cs"/>
              </a:rPr>
              <a:t>Supportive Services</a:t>
            </a:r>
          </a:p>
          <a:p>
            <a:pPr marL="457200" indent="-457200">
              <a:buFont typeface="Arial" panose="020B0604020202020204" pitchFamily="34" charset="0"/>
              <a:buChar char="•"/>
            </a:pPr>
            <a:r>
              <a:rPr lang="en-US" sz="2800" kern="1200" dirty="0">
                <a:solidFill>
                  <a:schemeClr val="tx1"/>
                </a:solidFill>
                <a:latin typeface="+mn-lt"/>
                <a:ea typeface="+mn-ea"/>
                <a:cs typeface="+mn-cs"/>
              </a:rPr>
              <a:t>Resource identification</a:t>
            </a:r>
          </a:p>
          <a:p>
            <a:endParaRPr lang="en-US" sz="600" kern="1200" dirty="0">
              <a:solidFill>
                <a:schemeClr val="tx1"/>
              </a:solidFill>
              <a:latin typeface="+mn-lt"/>
              <a:ea typeface="+mn-ea"/>
              <a:cs typeface="+mn-cs"/>
            </a:endParaRPr>
          </a:p>
        </p:txBody>
      </p:sp>
    </p:spTree>
    <p:extLst>
      <p:ext uri="{BB962C8B-B14F-4D97-AF65-F5344CB8AC3E}">
        <p14:creationId xmlns:p14="http://schemas.microsoft.com/office/powerpoint/2010/main" val="3779548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EA45-C22E-115E-EEEC-3396D18C883E}"/>
              </a:ext>
            </a:extLst>
          </p:cNvPr>
          <p:cNvSpPr>
            <a:spLocks noGrp="1"/>
          </p:cNvSpPr>
          <p:nvPr>
            <p:ph type="title"/>
          </p:nvPr>
        </p:nvSpPr>
        <p:spPr/>
        <p:txBody>
          <a:bodyPr vert="horz" lIns="91440" tIns="45720" rIns="91440" bIns="45720" rtlCol="0" anchor="b">
            <a:normAutofit/>
          </a:bodyPr>
          <a:lstStyle/>
          <a:p>
            <a:r>
              <a:rPr lang="en-US" sz="5400" kern="1200" dirty="0">
                <a:solidFill>
                  <a:schemeClr val="tx1"/>
                </a:solidFill>
                <a:latin typeface="+mj-lt"/>
                <a:ea typeface="+mj-ea"/>
                <a:cs typeface="+mj-cs"/>
              </a:rPr>
              <a:t>HOPWA Eligible Activities Cost</a:t>
            </a:r>
          </a:p>
        </p:txBody>
      </p:sp>
      <p:sp>
        <p:nvSpPr>
          <p:cNvPr id="3" name="Text Placeholder 2">
            <a:extLst>
              <a:ext uri="{FF2B5EF4-FFF2-40B4-BE49-F238E27FC236}">
                <a16:creationId xmlns:a16="http://schemas.microsoft.com/office/drawing/2014/main" id="{427DBEDB-90C9-F75E-071F-678BC5788BA7}"/>
              </a:ext>
            </a:extLst>
          </p:cNvPr>
          <p:cNvSpPr>
            <a:spLocks noGrp="1"/>
          </p:cNvSpPr>
          <p:nvPr>
            <p:ph idx="1"/>
          </p:nvPr>
        </p:nvSpPr>
        <p:spPr/>
        <p:txBody>
          <a:bodyPr vert="horz" lIns="91440" tIns="45720" rIns="91440" bIns="45720" rtlCol="0" anchor="t">
            <a:noAutofit/>
          </a:bodyPr>
          <a:lstStyle/>
          <a:p>
            <a:r>
              <a:rPr lang="en-US" sz="2600" kern="1200" dirty="0">
                <a:solidFill>
                  <a:schemeClr val="tx1"/>
                </a:solidFill>
                <a:latin typeface="+mn-lt"/>
                <a:ea typeface="+mn-ea"/>
                <a:cs typeface="+mn-cs"/>
              </a:rPr>
              <a:t>HOPWA funds may be used for a wide range of housing, social services, program planning, and development cost. These include:</a:t>
            </a:r>
          </a:p>
          <a:p>
            <a:pPr marL="342900" indent="-342900">
              <a:buFont typeface="Arial" panose="020B0604020202020204" pitchFamily="34" charset="0"/>
              <a:buChar char="•"/>
            </a:pPr>
            <a:r>
              <a:rPr lang="en-US" sz="2600" dirty="0">
                <a:solidFill>
                  <a:schemeClr val="tx1"/>
                </a:solidFill>
              </a:rPr>
              <a:t>r</a:t>
            </a:r>
            <a:r>
              <a:rPr lang="en-US" sz="2600" kern="1200" dirty="0">
                <a:solidFill>
                  <a:schemeClr val="tx1"/>
                </a:solidFill>
                <a:latin typeface="+mn-lt"/>
                <a:ea typeface="+mn-ea"/>
                <a:cs typeface="+mn-cs"/>
              </a:rPr>
              <a:t>ehabilitation or new construction of housing units</a:t>
            </a:r>
          </a:p>
          <a:p>
            <a:pPr marL="342900" indent="-342900">
              <a:buFont typeface="Arial" panose="020B0604020202020204" pitchFamily="34" charset="0"/>
              <a:buChar char="•"/>
            </a:pPr>
            <a:r>
              <a:rPr lang="en-US" sz="2600" kern="1200" dirty="0">
                <a:solidFill>
                  <a:schemeClr val="tx1"/>
                </a:solidFill>
                <a:latin typeface="+mn-lt"/>
                <a:ea typeface="+mn-ea"/>
                <a:cs typeface="+mn-cs"/>
              </a:rPr>
              <a:t>costs for facility operations </a:t>
            </a:r>
          </a:p>
          <a:p>
            <a:pPr marL="342900" indent="-342900">
              <a:buFont typeface="Arial" panose="020B0604020202020204" pitchFamily="34" charset="0"/>
              <a:buChar char="•"/>
            </a:pPr>
            <a:r>
              <a:rPr lang="en-US" sz="2600" kern="1200">
                <a:solidFill>
                  <a:schemeClr val="tx1"/>
                </a:solidFill>
                <a:latin typeface="+mn-lt"/>
                <a:ea typeface="+mn-ea"/>
                <a:cs typeface="+mn-cs"/>
              </a:rPr>
              <a:t>short-term payments to prevent homelessness</a:t>
            </a:r>
            <a:endParaRPr lang="en-US" sz="2600" kern="1200" dirty="0">
              <a:solidFill>
                <a:schemeClr val="tx1"/>
              </a:solidFill>
              <a:latin typeface="+mn-lt"/>
              <a:ea typeface="+mn-ea"/>
              <a:cs typeface="+mn-cs"/>
            </a:endParaRPr>
          </a:p>
          <a:p>
            <a:pPr marL="342900" indent="-342900">
              <a:buFont typeface="Arial" panose="020B0604020202020204" pitchFamily="34" charset="0"/>
              <a:buChar char="•"/>
            </a:pPr>
            <a:r>
              <a:rPr lang="en-US" sz="2600" kern="1200" dirty="0">
                <a:solidFill>
                  <a:schemeClr val="tx1"/>
                </a:solidFill>
                <a:latin typeface="+mn-lt"/>
                <a:ea typeface="+mn-ea"/>
                <a:cs typeface="+mn-cs"/>
              </a:rPr>
              <a:t>rental assistance and utility assistance </a:t>
            </a:r>
          </a:p>
          <a:p>
            <a:pPr marL="342900" indent="-342900">
              <a:buFont typeface="Arial" panose="020B0604020202020204" pitchFamily="34" charset="0"/>
              <a:buChar char="•"/>
            </a:pPr>
            <a:r>
              <a:rPr lang="en-US" sz="2600" kern="1200" dirty="0">
                <a:solidFill>
                  <a:schemeClr val="tx1"/>
                </a:solidFill>
                <a:latin typeface="+mn-lt"/>
                <a:ea typeface="+mn-ea"/>
                <a:cs typeface="+mn-cs"/>
              </a:rPr>
              <a:t>placement assistance</a:t>
            </a:r>
          </a:p>
        </p:txBody>
      </p:sp>
    </p:spTree>
    <p:extLst>
      <p:ext uri="{BB962C8B-B14F-4D97-AF65-F5344CB8AC3E}">
        <p14:creationId xmlns:p14="http://schemas.microsoft.com/office/powerpoint/2010/main" val="4031322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EFE9-627F-8B6B-7E3F-0B1D28905EAC}"/>
              </a:ext>
            </a:extLst>
          </p:cNvPr>
          <p:cNvSpPr>
            <a:spLocks noGrp="1"/>
          </p:cNvSpPr>
          <p:nvPr>
            <p:ph type="title"/>
          </p:nvPr>
        </p:nvSpPr>
        <p:spPr/>
        <p:txBody>
          <a:bodyPr vert="horz" lIns="91440" tIns="45720" rIns="91440" bIns="45720" rtlCol="0" anchor="b">
            <a:normAutofit/>
          </a:bodyPr>
          <a:lstStyle/>
          <a:p>
            <a:r>
              <a:rPr lang="en-US" sz="5400" kern="1200" dirty="0">
                <a:solidFill>
                  <a:schemeClr val="tx1"/>
                </a:solidFill>
                <a:latin typeface="+mj-lt"/>
                <a:ea typeface="+mj-ea"/>
                <a:cs typeface="+mj-cs"/>
              </a:rPr>
              <a:t>Eligible Cost Cont.</a:t>
            </a:r>
          </a:p>
        </p:txBody>
      </p:sp>
      <p:sp>
        <p:nvSpPr>
          <p:cNvPr id="3" name="Text Placeholder 2">
            <a:extLst>
              <a:ext uri="{FF2B5EF4-FFF2-40B4-BE49-F238E27FC236}">
                <a16:creationId xmlns:a16="http://schemas.microsoft.com/office/drawing/2014/main" id="{23AB78AA-0479-7F5D-A10D-EA4B11202289}"/>
              </a:ext>
            </a:extLst>
          </p:cNvPr>
          <p:cNvSpPr>
            <a:spLocks noGrp="1"/>
          </p:cNvSpPr>
          <p:nvPr>
            <p:ph idx="1"/>
          </p:nvPr>
        </p:nvSpPr>
        <p:spPr/>
        <p:txBody>
          <a:bodyPr vert="horz" lIns="91440" tIns="45720" rIns="91440" bIns="45720" rtlCol="0" anchor="t">
            <a:noAutofit/>
          </a:bodyPr>
          <a:lstStyle/>
          <a:p>
            <a:r>
              <a:rPr lang="en-US" sz="2800" kern="1200" dirty="0">
                <a:solidFill>
                  <a:schemeClr val="tx1"/>
                </a:solidFill>
                <a:latin typeface="+mn-lt"/>
                <a:ea typeface="+mn-ea"/>
                <a:cs typeface="+mn-cs"/>
              </a:rPr>
              <a:t>HOPWA funds also may be used for services including:</a:t>
            </a:r>
          </a:p>
          <a:p>
            <a:pPr marL="457200" indent="-457200">
              <a:buFont typeface="Arial" panose="020B0604020202020204" pitchFamily="34" charset="0"/>
              <a:buChar char="•"/>
            </a:pPr>
            <a:r>
              <a:rPr lang="en-US" sz="2800" dirty="0">
                <a:solidFill>
                  <a:schemeClr val="tx1"/>
                </a:solidFill>
              </a:rPr>
              <a:t>t</a:t>
            </a:r>
            <a:r>
              <a:rPr lang="en-US" sz="2800" kern="1200" dirty="0">
                <a:solidFill>
                  <a:schemeClr val="tx1"/>
                </a:solidFill>
                <a:latin typeface="+mn-lt"/>
                <a:ea typeface="+mn-ea"/>
                <a:cs typeface="+mn-cs"/>
              </a:rPr>
              <a:t>ransportation</a:t>
            </a:r>
          </a:p>
          <a:p>
            <a:pPr marL="457200" indent="-457200">
              <a:buFont typeface="Arial" panose="020B0604020202020204" pitchFamily="34" charset="0"/>
              <a:buChar char="•"/>
            </a:pPr>
            <a:r>
              <a:rPr lang="en-US" sz="2800" kern="1200" dirty="0">
                <a:solidFill>
                  <a:schemeClr val="tx1"/>
                </a:solidFill>
                <a:latin typeface="+mn-lt"/>
                <a:ea typeface="+mn-ea"/>
                <a:cs typeface="+mn-cs"/>
              </a:rPr>
              <a:t>case management</a:t>
            </a:r>
          </a:p>
          <a:p>
            <a:pPr marL="457200" indent="-457200">
              <a:buFont typeface="Arial" panose="020B0604020202020204" pitchFamily="34" charset="0"/>
              <a:buChar char="•"/>
            </a:pPr>
            <a:r>
              <a:rPr lang="en-US" sz="2800" dirty="0">
                <a:solidFill>
                  <a:schemeClr val="tx1"/>
                </a:solidFill>
              </a:rPr>
              <a:t>outreach</a:t>
            </a:r>
            <a:endParaRPr lang="en-US" sz="2800" kern="1200" dirty="0">
              <a:solidFill>
                <a:schemeClr val="tx1"/>
              </a:solidFill>
              <a:latin typeface="+mn-lt"/>
              <a:ea typeface="+mn-ea"/>
              <a:cs typeface="+mn-cs"/>
            </a:endParaRPr>
          </a:p>
          <a:p>
            <a:pPr marL="457200" indent="-457200">
              <a:buFont typeface="Arial" panose="020B0604020202020204" pitchFamily="34" charset="0"/>
              <a:buChar char="•"/>
            </a:pPr>
            <a:r>
              <a:rPr lang="en-US" sz="2800" kern="1200" dirty="0">
                <a:solidFill>
                  <a:schemeClr val="tx1"/>
                </a:solidFill>
                <a:latin typeface="+mn-lt"/>
                <a:ea typeface="+mn-ea"/>
                <a:cs typeface="+mn-cs"/>
              </a:rPr>
              <a:t>job training</a:t>
            </a:r>
          </a:p>
        </p:txBody>
      </p:sp>
      <p:pic>
        <p:nvPicPr>
          <p:cNvPr id="4" name="Picture 3">
            <a:extLst>
              <a:ext uri="{FF2B5EF4-FFF2-40B4-BE49-F238E27FC236}">
                <a16:creationId xmlns:a16="http://schemas.microsoft.com/office/drawing/2014/main" id="{6F7F8F6E-3619-371C-CBA3-59B936A91300}"/>
              </a:ext>
            </a:extLst>
          </p:cNvPr>
          <p:cNvPicPr>
            <a:picLocks noChangeAspect="1"/>
          </p:cNvPicPr>
          <p:nvPr/>
        </p:nvPicPr>
        <p:blipFill>
          <a:blip r:embed="rId2"/>
          <a:stretch>
            <a:fillRect/>
          </a:stretch>
        </p:blipFill>
        <p:spPr>
          <a:xfrm>
            <a:off x="815403" y="5052291"/>
            <a:ext cx="1543929" cy="1156602"/>
          </a:xfrm>
          <a:prstGeom prst="rect">
            <a:avLst/>
          </a:prstGeom>
        </p:spPr>
      </p:pic>
    </p:spTree>
    <p:extLst>
      <p:ext uri="{BB962C8B-B14F-4D97-AF65-F5344CB8AC3E}">
        <p14:creationId xmlns:p14="http://schemas.microsoft.com/office/powerpoint/2010/main" val="3645157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E9EF-D05D-9632-1228-329506792178}"/>
              </a:ext>
            </a:extLst>
          </p:cNvPr>
          <p:cNvSpPr>
            <a:spLocks noGrp="1"/>
          </p:cNvSpPr>
          <p:nvPr>
            <p:ph type="ctrTitle"/>
          </p:nvPr>
        </p:nvSpPr>
        <p:spPr/>
        <p:txBody>
          <a:bodyPr/>
          <a:lstStyle/>
          <a:p>
            <a:r>
              <a:rPr lang="en-US" dirty="0"/>
              <a:t>HOPWA Grant Application </a:t>
            </a:r>
          </a:p>
        </p:txBody>
      </p:sp>
      <p:sp>
        <p:nvSpPr>
          <p:cNvPr id="3" name="Subtitle 2">
            <a:extLst>
              <a:ext uri="{FF2B5EF4-FFF2-40B4-BE49-F238E27FC236}">
                <a16:creationId xmlns:a16="http://schemas.microsoft.com/office/drawing/2014/main" id="{06752C23-AE1B-9644-D945-2AEDA856A00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816153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1388-7277-7F59-0A50-F25DF0C6D1F3}"/>
              </a:ext>
            </a:extLst>
          </p:cNvPr>
          <p:cNvSpPr>
            <a:spLocks noGrp="1"/>
          </p:cNvSpPr>
          <p:nvPr>
            <p:ph type="title"/>
          </p:nvPr>
        </p:nvSpPr>
        <p:spPr/>
        <p:txBody>
          <a:bodyPr/>
          <a:lstStyle/>
          <a:p>
            <a:r>
              <a:rPr lang="en-US" dirty="0"/>
              <a:t>HOPWA Threshold Requirements </a:t>
            </a:r>
          </a:p>
        </p:txBody>
      </p:sp>
      <p:sp>
        <p:nvSpPr>
          <p:cNvPr id="3" name="Content Placeholder 2">
            <a:extLst>
              <a:ext uri="{FF2B5EF4-FFF2-40B4-BE49-F238E27FC236}">
                <a16:creationId xmlns:a16="http://schemas.microsoft.com/office/drawing/2014/main" id="{FD2C21E4-8630-11AE-9F72-300E01017D88}"/>
              </a:ext>
            </a:extLst>
          </p:cNvPr>
          <p:cNvSpPr>
            <a:spLocks noGrp="1"/>
          </p:cNvSpPr>
          <p:nvPr>
            <p:ph idx="1"/>
          </p:nvPr>
        </p:nvSpPr>
        <p:spPr/>
        <p:txBody>
          <a:bodyPr/>
          <a:lstStyle/>
          <a:p>
            <a:pPr marL="342900" indent="-342900">
              <a:buFont typeface="+mj-lt"/>
              <a:buAutoNum type="arabicPeriod"/>
            </a:pPr>
            <a:r>
              <a:rPr lang="en-US" sz="1800" dirty="0">
                <a:effectLst/>
                <a:latin typeface="Cambria" panose="02040503050406030204" pitchFamily="18" charset="0"/>
                <a:ea typeface="Arial" panose="020B0604020202020204" pitchFamily="34" charset="0"/>
                <a:cs typeface="Arial" panose="020B0604020202020204" pitchFamily="34" charset="0"/>
              </a:rPr>
              <a:t>The applicant is an eligible applicant</a:t>
            </a:r>
          </a:p>
          <a:p>
            <a:pPr marL="342900" indent="-342900">
              <a:buFont typeface="+mj-lt"/>
              <a:buAutoNum type="arabicPeriod"/>
            </a:pPr>
            <a:r>
              <a:rPr lang="en-US" sz="1800" dirty="0">
                <a:effectLst/>
                <a:latin typeface="Cambria" panose="02040503050406030204" pitchFamily="18" charset="0"/>
                <a:ea typeface="Arial" panose="020B0604020202020204" pitchFamily="34" charset="0"/>
                <a:cs typeface="Arial" panose="020B0604020202020204" pitchFamily="34" charset="0"/>
              </a:rPr>
              <a:t>The applicant is registered with sam.gov and provides a unique entity identifier (UEI).</a:t>
            </a:r>
            <a:endParaRPr lang="en-US" sz="1800" dirty="0">
              <a:latin typeface="Cambria" panose="02040503050406030204" pitchFamily="18" charset="0"/>
              <a:ea typeface="Arial" panose="020B0604020202020204" pitchFamily="34" charset="0"/>
              <a:cs typeface="Arial" panose="020B0604020202020204" pitchFamily="34" charset="0"/>
            </a:endParaRPr>
          </a:p>
          <a:p>
            <a:pPr marL="342900" indent="-342900">
              <a:buFont typeface="+mj-lt"/>
              <a:buAutoNum type="arabicPeriod"/>
            </a:pPr>
            <a:r>
              <a:rPr lang="en-US" sz="1800" dirty="0">
                <a:effectLst/>
                <a:latin typeface="Cambria" panose="02040503050406030204" pitchFamily="18" charset="0"/>
                <a:ea typeface="Arial" panose="020B0604020202020204" pitchFamily="34" charset="0"/>
                <a:cs typeface="Arial" panose="020B0604020202020204" pitchFamily="34" charset="0"/>
              </a:rPr>
              <a:t>The application is fully completed.</a:t>
            </a:r>
          </a:p>
          <a:p>
            <a:pPr marL="342900" indent="-342900">
              <a:buFont typeface="+mj-lt"/>
              <a:buAutoNum type="arabicPeriod"/>
            </a:pPr>
            <a:r>
              <a:rPr lang="en-US" sz="1800" dirty="0">
                <a:effectLst/>
                <a:latin typeface="Cambria" panose="02040503050406030204" pitchFamily="18" charset="0"/>
                <a:ea typeface="Arial" panose="020B0604020202020204" pitchFamily="34" charset="0"/>
                <a:cs typeface="Arial" panose="020B0604020202020204" pitchFamily="34" charset="0"/>
              </a:rPr>
              <a:t>Nonprofits must submit proof of good standing with the Secretary of State for Mississippi.</a:t>
            </a:r>
            <a:endParaRPr lang="en-US" sz="1800" dirty="0">
              <a:latin typeface="Cambria" panose="02040503050406030204" pitchFamily="18" charset="0"/>
              <a:ea typeface="Arial" panose="020B0604020202020204" pitchFamily="34" charset="0"/>
              <a:cs typeface="Arial" panose="020B0604020202020204" pitchFamily="34" charset="0"/>
            </a:endParaRPr>
          </a:p>
          <a:p>
            <a:pPr marL="342900" indent="-342900">
              <a:buFont typeface="+mj-lt"/>
              <a:buAutoNum type="arabicPeriod"/>
            </a:pPr>
            <a:r>
              <a:rPr lang="en-US" sz="1800" dirty="0">
                <a:effectLst/>
                <a:latin typeface="Cambria" panose="02040503050406030204" pitchFamily="18" charset="0"/>
                <a:ea typeface="Arial" panose="020B0604020202020204" pitchFamily="34" charset="0"/>
                <a:cs typeface="Arial" panose="020B0604020202020204" pitchFamily="34" charset="0"/>
              </a:rPr>
              <a:t>Applicants must not have any unresolved audit or monitoring findings associated with the programs managed by MHC or HUD. </a:t>
            </a:r>
          </a:p>
          <a:p>
            <a:pPr marL="342900" indent="-342900">
              <a:buFont typeface="+mj-lt"/>
              <a:buAutoNum type="arabicPeriod"/>
            </a:pPr>
            <a:r>
              <a:rPr lang="en-US" sz="1800" dirty="0">
                <a:effectLst/>
                <a:latin typeface="Cambria" panose="02040503050406030204" pitchFamily="18" charset="0"/>
                <a:ea typeface="Arial" panose="020B0604020202020204" pitchFamily="34" charset="0"/>
                <a:cs typeface="Arial" panose="020B0604020202020204" pitchFamily="34" charset="0"/>
              </a:rPr>
              <a:t>Applicants must provide evidence that findings have been resolved. MHC may disqualify the applicant from consideration for funding based on this information. Findings may include, but are not limited to, failing to submit required reports.</a:t>
            </a:r>
          </a:p>
          <a:p>
            <a:pPr marL="342900" indent="-342900">
              <a:buFont typeface="+mj-lt"/>
              <a:buAutoNum type="arabicPeriod"/>
            </a:pPr>
            <a:r>
              <a:rPr lang="en-US" sz="1800" dirty="0">
                <a:effectLst/>
                <a:latin typeface="Cambria" panose="02040503050406030204" pitchFamily="18" charset="0"/>
                <a:ea typeface="Arial" panose="020B0604020202020204" pitchFamily="34" charset="0"/>
                <a:cs typeface="Arial" panose="020B0604020202020204" pitchFamily="34" charset="0"/>
              </a:rPr>
              <a:t>Applicants must disclose any loan(s) or grant(s) received from HUD or MHC for which HUD or MHC has issued a letter of findings associated with use of an MHC operated program. </a:t>
            </a:r>
            <a:endParaRPr lang="en-US" sz="1800" dirty="0">
              <a:latin typeface="Cambria" panose="02040503050406030204" pitchFamily="18" charset="0"/>
              <a:ea typeface="Arial" panose="020B0604020202020204" pitchFamily="34" charset="0"/>
              <a:cs typeface="Arial" panose="020B0604020202020204" pitchFamily="34" charset="0"/>
            </a:endParaRPr>
          </a:p>
          <a:p>
            <a:pPr marL="342900" indent="-342900">
              <a:buFont typeface="+mj-lt"/>
              <a:buAutoNum type="arabicPeriod"/>
            </a:pPr>
            <a:r>
              <a:rPr lang="en-US" sz="1800" dirty="0">
                <a:effectLst/>
                <a:latin typeface="Cambria" panose="02040503050406030204" pitchFamily="18" charset="0"/>
                <a:ea typeface="Arial" panose="020B0604020202020204" pitchFamily="34" charset="0"/>
                <a:cs typeface="Arial" panose="020B0604020202020204" pitchFamily="34" charset="0"/>
              </a:rPr>
              <a:t>The applicant must disclose all other grants and funding sources used to support activities and staff. </a:t>
            </a:r>
            <a:endParaRPr lang="en-US" sz="1800" dirty="0">
              <a:latin typeface="Cambria" panose="02040503050406030204" pitchFamily="18" charset="0"/>
              <a:ea typeface="Arial" panose="020B0604020202020204" pitchFamily="34" charset="0"/>
              <a:cs typeface="Arial" panose="020B0604020202020204" pitchFamily="34" charset="0"/>
            </a:endParaRPr>
          </a:p>
          <a:p>
            <a:endParaRPr lang="en-US" sz="1800" dirty="0">
              <a:effectLst/>
              <a:latin typeface="Cambria" panose="02040503050406030204" pitchFamily="18" charset="0"/>
              <a:ea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60982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F1E7-56DC-92CE-EE58-19CEF41A68C2}"/>
              </a:ext>
            </a:extLst>
          </p:cNvPr>
          <p:cNvSpPr>
            <a:spLocks noGrp="1"/>
          </p:cNvSpPr>
          <p:nvPr>
            <p:ph type="title"/>
          </p:nvPr>
        </p:nvSpPr>
        <p:spPr/>
        <p:txBody>
          <a:bodyPr/>
          <a:lstStyle/>
          <a:p>
            <a:r>
              <a:rPr lang="en-US" dirty="0"/>
              <a:t>HOPWA Threshold Requirements </a:t>
            </a:r>
          </a:p>
        </p:txBody>
      </p:sp>
      <p:sp>
        <p:nvSpPr>
          <p:cNvPr id="3" name="Content Placeholder 2">
            <a:extLst>
              <a:ext uri="{FF2B5EF4-FFF2-40B4-BE49-F238E27FC236}">
                <a16:creationId xmlns:a16="http://schemas.microsoft.com/office/drawing/2014/main" id="{3DEF3236-F3BE-CC9F-E568-45EAF239DB1B}"/>
              </a:ext>
            </a:extLst>
          </p:cNvPr>
          <p:cNvSpPr>
            <a:spLocks noGrp="1"/>
          </p:cNvSpPr>
          <p:nvPr>
            <p:ph idx="1"/>
          </p:nvPr>
        </p:nvSpPr>
        <p:spPr/>
        <p:txBody>
          <a:bodyPr>
            <a:normAutofit lnSpcReduction="10000"/>
          </a:bodyPr>
          <a:lstStyle/>
          <a:p>
            <a:pPr marL="514350" indent="-514350">
              <a:buFont typeface="+mj-lt"/>
              <a:buAutoNum type="arabicPeriod" startAt="9"/>
            </a:pPr>
            <a:r>
              <a:rPr lang="en-US" sz="1800" dirty="0">
                <a:effectLst/>
                <a:latin typeface="Cambria" panose="02040503050406030204" pitchFamily="18" charset="0"/>
                <a:ea typeface="Arial" panose="020B0604020202020204" pitchFamily="34" charset="0"/>
                <a:cs typeface="Arial" panose="020B0604020202020204" pitchFamily="34" charset="0"/>
              </a:rPr>
              <a:t>Section 3 Summary Report Form HUD 60002 must be submitted if necessary. </a:t>
            </a:r>
          </a:p>
          <a:p>
            <a:pPr marL="514350" indent="-514350">
              <a:buFont typeface="+mj-lt"/>
              <a:buAutoNum type="arabicPeriod" startAt="9"/>
            </a:pPr>
            <a:r>
              <a:rPr lang="en-US" sz="1800" dirty="0">
                <a:effectLst/>
                <a:latin typeface="Cambria" panose="02040503050406030204" pitchFamily="18" charset="0"/>
                <a:ea typeface="Arial" panose="020B0604020202020204" pitchFamily="34" charset="0"/>
              </a:rPr>
              <a:t>The applicant must have program-specific audit if they expended $750,000 or more in Federal awards during the last fiscal year (CFR §200.501). Certified Organization Audit/Financial Statements for the past two years</a:t>
            </a:r>
            <a:endParaRPr lang="en-US" sz="1800" dirty="0">
              <a:latin typeface="Arial" panose="020B0604020202020204" pitchFamily="34" charset="0"/>
              <a:ea typeface="Arial" panose="020B0604020202020204" pitchFamily="34" charset="0"/>
            </a:endParaRPr>
          </a:p>
          <a:p>
            <a:pPr lvl="1"/>
            <a:r>
              <a:rPr lang="en-US" sz="1400" dirty="0">
                <a:effectLst/>
                <a:latin typeface="Cambria" panose="02040503050406030204" pitchFamily="18" charset="0"/>
                <a:ea typeface="Arial" panose="020B0604020202020204" pitchFamily="34" charset="0"/>
              </a:rPr>
              <a:t>Copy of OMB 2 CFR 200 Audit (Required if $750,000 in aggregate Federal funds expended), OR</a:t>
            </a:r>
            <a:endParaRPr lang="en-US" sz="1400" dirty="0">
              <a:latin typeface="Arial" panose="020B0604020202020204" pitchFamily="34" charset="0"/>
              <a:ea typeface="Arial" panose="020B0604020202020204" pitchFamily="34" charset="0"/>
            </a:endParaRPr>
          </a:p>
          <a:p>
            <a:pPr lvl="1"/>
            <a:r>
              <a:rPr lang="en-US" sz="1800" dirty="0">
                <a:effectLst/>
                <a:latin typeface="Cambria" panose="02040503050406030204" pitchFamily="18" charset="0"/>
                <a:ea typeface="Arial" panose="020B0604020202020204" pitchFamily="34" charset="0"/>
              </a:rPr>
              <a:t>Financial statements prepared or audited by a CPA</a:t>
            </a:r>
          </a:p>
          <a:p>
            <a:pPr marL="457200" indent="-457200">
              <a:buFont typeface="+mj-lt"/>
              <a:buAutoNum type="arabicPeriod" startAt="11"/>
            </a:pPr>
            <a:r>
              <a:rPr lang="en-US" sz="1800" dirty="0">
                <a:effectLst/>
                <a:latin typeface="Cambria" panose="02040503050406030204" pitchFamily="18" charset="0"/>
                <a:ea typeface="Arial" panose="020B0604020202020204" pitchFamily="34" charset="0"/>
              </a:rPr>
              <a:t>The applicant must be able to provide their audits, financial statements, and tax forms (IRS 990) for the last two years. IRS Form 990: Non-profit applicants: include a copy of IRS form 990 (Informational Tax Return of Organizations Exempt from Income Tax), or an explanation of why your organization has not been required to complete such a form.</a:t>
            </a:r>
          </a:p>
          <a:p>
            <a:pPr marL="457200" indent="-457200">
              <a:buFont typeface="+mj-lt"/>
              <a:buAutoNum type="arabicPeriod" startAt="11"/>
            </a:pPr>
            <a:r>
              <a:rPr lang="en-US" sz="1800" dirty="0">
                <a:effectLst/>
                <a:latin typeface="Cambria" panose="02040503050406030204" pitchFamily="18" charset="0"/>
                <a:ea typeface="Arial" panose="020B0604020202020204" pitchFamily="34" charset="0"/>
                <a:cs typeface="Arial" panose="020B0604020202020204" pitchFamily="34" charset="0"/>
              </a:rPr>
              <a:t>The applicant must disclose if they received any grants from MHC or HUD for which MHC or HUD has de-obligated part or all of the grant.</a:t>
            </a:r>
            <a:endParaRPr lang="en-US" sz="1800" dirty="0">
              <a:latin typeface="Cambria" panose="02040503050406030204" pitchFamily="18" charset="0"/>
              <a:ea typeface="Arial" panose="020B0604020202020204" pitchFamily="34" charset="0"/>
              <a:cs typeface="Arial" panose="020B0604020202020204" pitchFamily="34" charset="0"/>
            </a:endParaRPr>
          </a:p>
          <a:p>
            <a:pPr marL="457200" indent="-457200">
              <a:buFont typeface="+mj-lt"/>
              <a:buAutoNum type="arabicPeriod" startAt="11"/>
            </a:pPr>
            <a:r>
              <a:rPr lang="en-US" sz="1800" dirty="0">
                <a:effectLst/>
                <a:latin typeface="Cambria" panose="02040503050406030204" pitchFamily="18" charset="0"/>
                <a:ea typeface="Arial" panose="020B0604020202020204" pitchFamily="34" charset="0"/>
                <a:cs typeface="Arial" panose="020B0604020202020204" pitchFamily="34" charset="0"/>
              </a:rPr>
              <a:t>Completion of the Risk Assessment Questionnaire. Submission of the Risk Assessment certification if applicable.</a:t>
            </a:r>
            <a:endParaRPr lang="en-US" sz="1800" dirty="0">
              <a:effectLst/>
              <a:latin typeface="Arial" panose="020B0604020202020204" pitchFamily="34" charset="0"/>
              <a:ea typeface="Arial" panose="020B0604020202020204" pitchFamily="34" charset="0"/>
            </a:endParaRPr>
          </a:p>
          <a:p>
            <a:pPr marL="457200" indent="-457200">
              <a:buFont typeface="+mj-lt"/>
              <a:buAutoNum type="arabicPeriod" startAt="11"/>
            </a:pPr>
            <a:endParaRPr lang="en-US" sz="2200" dirty="0">
              <a:effectLst/>
              <a:latin typeface="Arial" panose="020B0604020202020204" pitchFamily="34" charset="0"/>
              <a:ea typeface="Arial" panose="020B0604020202020204" pitchFamily="34" charset="0"/>
            </a:endParaRPr>
          </a:p>
          <a:p>
            <a:pPr marL="514350" indent="-514350">
              <a:buFont typeface="+mj-lt"/>
              <a:buAutoNum type="arabicPeriod" startAt="9"/>
            </a:pPr>
            <a:endParaRPr lang="en-US" dirty="0"/>
          </a:p>
        </p:txBody>
      </p:sp>
    </p:spTree>
    <p:extLst>
      <p:ext uri="{BB962C8B-B14F-4D97-AF65-F5344CB8AC3E}">
        <p14:creationId xmlns:p14="http://schemas.microsoft.com/office/powerpoint/2010/main" val="969933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CE6E-5249-AC12-7C1B-1EEE086FFFEA}"/>
              </a:ext>
            </a:extLst>
          </p:cNvPr>
          <p:cNvSpPr>
            <a:spLocks noGrp="1"/>
          </p:cNvSpPr>
          <p:nvPr>
            <p:ph type="title"/>
          </p:nvPr>
        </p:nvSpPr>
        <p:spPr>
          <a:xfrm>
            <a:off x="838200" y="763040"/>
            <a:ext cx="10515600" cy="1009934"/>
          </a:xfrm>
        </p:spPr>
        <p:txBody>
          <a:bodyPr/>
          <a:lstStyle/>
          <a:p>
            <a:r>
              <a:rPr lang="en-US" dirty="0"/>
              <a:t>Risk Assessment Questionnaire </a:t>
            </a:r>
          </a:p>
        </p:txBody>
      </p:sp>
      <p:sp>
        <p:nvSpPr>
          <p:cNvPr id="5" name="Content Placeholder 4">
            <a:extLst>
              <a:ext uri="{FF2B5EF4-FFF2-40B4-BE49-F238E27FC236}">
                <a16:creationId xmlns:a16="http://schemas.microsoft.com/office/drawing/2014/main" id="{3BA1490A-E93C-AFFD-DA71-E986A909A54B}"/>
              </a:ext>
            </a:extLst>
          </p:cNvPr>
          <p:cNvSpPr>
            <a:spLocks noGrp="1"/>
          </p:cNvSpPr>
          <p:nvPr>
            <p:ph idx="1"/>
          </p:nvPr>
        </p:nvSpPr>
        <p:spPr>
          <a:xfrm>
            <a:off x="838200" y="1846053"/>
            <a:ext cx="10515600" cy="4382134"/>
          </a:xfrm>
        </p:spPr>
        <p:txBody>
          <a:bodyPr>
            <a:normAutofit lnSpcReduction="10000"/>
          </a:bodyPr>
          <a:lstStyle/>
          <a:p>
            <a:r>
              <a:rPr lang="en-US" dirty="0"/>
              <a:t>Must be completed by all applicants</a:t>
            </a:r>
          </a:p>
          <a:p>
            <a:r>
              <a:rPr lang="en-US" dirty="0"/>
              <a:t>Risk designation:</a:t>
            </a:r>
          </a:p>
          <a:p>
            <a:pPr lvl="1"/>
            <a:r>
              <a:rPr lang="en-US" dirty="0"/>
              <a:t>High Risk </a:t>
            </a:r>
          </a:p>
          <a:p>
            <a:pPr lvl="1"/>
            <a:r>
              <a:rPr lang="en-US" dirty="0"/>
              <a:t>Moderately High Risk</a:t>
            </a:r>
          </a:p>
          <a:p>
            <a:pPr lvl="1"/>
            <a:r>
              <a:rPr lang="en-US" dirty="0"/>
              <a:t>Low Risk</a:t>
            </a:r>
          </a:p>
          <a:p>
            <a:pPr lvl="1"/>
            <a:endParaRPr lang="en-US" dirty="0"/>
          </a:p>
          <a:p>
            <a:r>
              <a:rPr lang="en-US" dirty="0"/>
              <a:t>Agencies designated as High Risk </a:t>
            </a:r>
            <a:r>
              <a:rPr lang="en-US" b="1" dirty="0"/>
              <a:t>must provide a detailed disclosure of the concerns identified in the questionnaire as an attachment titled "Risk Assessment Certification"</a:t>
            </a:r>
            <a:r>
              <a:rPr lang="en-US" dirty="0"/>
              <a:t>. The High Risk Assessment Certification must be signed by the agency's Executive Director.</a:t>
            </a:r>
          </a:p>
        </p:txBody>
      </p:sp>
    </p:spTree>
    <p:extLst>
      <p:ext uri="{BB962C8B-B14F-4D97-AF65-F5344CB8AC3E}">
        <p14:creationId xmlns:p14="http://schemas.microsoft.com/office/powerpoint/2010/main" val="94513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EB44-02D7-F77A-2EE0-55620C2D26A1}"/>
              </a:ext>
            </a:extLst>
          </p:cNvPr>
          <p:cNvSpPr>
            <a:spLocks noGrp="1"/>
          </p:cNvSpPr>
          <p:nvPr>
            <p:ph type="title"/>
          </p:nvPr>
        </p:nvSpPr>
        <p:spPr/>
        <p:txBody>
          <a:bodyPr/>
          <a:lstStyle/>
          <a:p>
            <a:r>
              <a:rPr lang="en-US" dirty="0"/>
              <a:t>Application Technical Assistance </a:t>
            </a:r>
          </a:p>
        </p:txBody>
      </p:sp>
      <p:sp>
        <p:nvSpPr>
          <p:cNvPr id="3" name="Content Placeholder 2">
            <a:extLst>
              <a:ext uri="{FF2B5EF4-FFF2-40B4-BE49-F238E27FC236}">
                <a16:creationId xmlns:a16="http://schemas.microsoft.com/office/drawing/2014/main" id="{E1D84976-2565-EB0B-AE67-B5B982618C8D}"/>
              </a:ext>
            </a:extLst>
          </p:cNvPr>
          <p:cNvSpPr>
            <a:spLocks noGrp="1"/>
          </p:cNvSpPr>
          <p:nvPr>
            <p:ph idx="1"/>
          </p:nvPr>
        </p:nvSpPr>
        <p:spPr/>
        <p:txBody>
          <a:bodyPr>
            <a:normAutofit fontScale="92500"/>
          </a:bodyPr>
          <a:lstStyle/>
          <a:p>
            <a:pPr>
              <a:lnSpc>
                <a:spcPct val="110000"/>
              </a:lnSpc>
            </a:pPr>
            <a:r>
              <a:rPr lang="en-US" dirty="0"/>
              <a:t>HOPWA: </a:t>
            </a:r>
            <a:r>
              <a:rPr lang="en-US" sz="2800" kern="1200" dirty="0">
                <a:solidFill>
                  <a:schemeClr val="tx1"/>
                </a:solidFill>
                <a:latin typeface="+mn-lt"/>
                <a:ea typeface="+mn-ea"/>
                <a:cs typeface="+mn-cs"/>
              </a:rPr>
              <a:t>Sharunda Chapman (email or phone 601-718-4633)</a:t>
            </a:r>
          </a:p>
          <a:p>
            <a:pPr>
              <a:lnSpc>
                <a:spcPct val="110000"/>
              </a:lnSpc>
            </a:pPr>
            <a:r>
              <a:rPr lang="en-US" dirty="0"/>
              <a:t>ESG: Vickie Palfrey (email or phone 601-718-4655)</a:t>
            </a:r>
          </a:p>
          <a:p>
            <a:pPr>
              <a:lnSpc>
                <a:spcPct val="110000"/>
              </a:lnSpc>
            </a:pPr>
            <a:r>
              <a:rPr lang="en-US" dirty="0"/>
              <a:t>Compliance: Fred Davis (email or phone 601-718-4657)</a:t>
            </a:r>
          </a:p>
          <a:p>
            <a:pPr>
              <a:lnSpc>
                <a:spcPct val="110000"/>
              </a:lnSpc>
            </a:pPr>
            <a:r>
              <a:rPr lang="en-US" dirty="0"/>
              <a:t>General QA: Tamara Stewart (email or phone 601-718-4654)</a:t>
            </a:r>
          </a:p>
          <a:p>
            <a:endParaRPr lang="en-US" dirty="0"/>
          </a:p>
          <a:p>
            <a:r>
              <a:rPr lang="en-US" dirty="0"/>
              <a:t>TA is available Monday-Friday from 8 am to 4:30 pm</a:t>
            </a:r>
          </a:p>
          <a:p>
            <a:pPr lvl="1"/>
            <a:r>
              <a:rPr lang="en-US" b="1" dirty="0"/>
              <a:t>Grant TA questions will not be accepted on September 20, 2024 unless your TA questions is related to the grant submission process. </a:t>
            </a:r>
          </a:p>
        </p:txBody>
      </p:sp>
    </p:spTree>
    <p:extLst>
      <p:ext uri="{BB962C8B-B14F-4D97-AF65-F5344CB8AC3E}">
        <p14:creationId xmlns:p14="http://schemas.microsoft.com/office/powerpoint/2010/main" val="3371853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1152-8CE3-4058-EEBC-899196E18EFE}"/>
              </a:ext>
            </a:extLst>
          </p:cNvPr>
          <p:cNvSpPr>
            <a:spLocks noGrp="1"/>
          </p:cNvSpPr>
          <p:nvPr>
            <p:ph type="title"/>
          </p:nvPr>
        </p:nvSpPr>
        <p:spPr>
          <a:xfrm>
            <a:off x="436953" y="592514"/>
            <a:ext cx="5659047" cy="2396359"/>
          </a:xfrm>
        </p:spPr>
        <p:txBody>
          <a:bodyPr anchor="b">
            <a:normAutofit fontScale="90000"/>
          </a:bodyPr>
          <a:lstStyle/>
          <a:p>
            <a:pPr algn="ctr"/>
            <a:r>
              <a:rPr lang="en-US" sz="6000" b="1" dirty="0">
                <a:solidFill>
                  <a:srgbClr val="253746"/>
                </a:solidFill>
              </a:rPr>
              <a:t>Application Scoring  Guide </a:t>
            </a:r>
            <a:r>
              <a:rPr lang="en-US" sz="4000" dirty="0">
                <a:solidFill>
                  <a:srgbClr val="FFFFFF"/>
                </a:solidFill>
              </a:rPr>
              <a:t>plication Scoring Guide </a:t>
            </a:r>
          </a:p>
        </p:txBody>
      </p:sp>
      <p:graphicFrame>
        <p:nvGraphicFramePr>
          <p:cNvPr id="4" name="Content Placeholder 3">
            <a:extLst>
              <a:ext uri="{FF2B5EF4-FFF2-40B4-BE49-F238E27FC236}">
                <a16:creationId xmlns:a16="http://schemas.microsoft.com/office/drawing/2014/main" id="{C976B5CB-EC72-2AAF-AE39-51C2DD93D1BD}"/>
              </a:ext>
            </a:extLst>
          </p:cNvPr>
          <p:cNvGraphicFramePr>
            <a:graphicFrameLocks noGrp="1"/>
          </p:cNvGraphicFramePr>
          <p:nvPr>
            <p:ph idx="1"/>
            <p:extLst>
              <p:ext uri="{D42A27DB-BD31-4B8C-83A1-F6EECF244321}">
                <p14:modId xmlns:p14="http://schemas.microsoft.com/office/powerpoint/2010/main" val="914583827"/>
              </p:ext>
            </p:extLst>
          </p:nvPr>
        </p:nvGraphicFramePr>
        <p:xfrm>
          <a:off x="5926346" y="2092457"/>
          <a:ext cx="4796287" cy="3825264"/>
        </p:xfrm>
        <a:graphic>
          <a:graphicData uri="http://schemas.openxmlformats.org/drawingml/2006/table">
            <a:tbl>
              <a:tblPr firstRow="1" firstCol="1" bandRow="1"/>
              <a:tblGrid>
                <a:gridCol w="3285117">
                  <a:extLst>
                    <a:ext uri="{9D8B030D-6E8A-4147-A177-3AD203B41FA5}">
                      <a16:colId xmlns:a16="http://schemas.microsoft.com/office/drawing/2014/main" val="3378094595"/>
                    </a:ext>
                  </a:extLst>
                </a:gridCol>
                <a:gridCol w="1511170">
                  <a:extLst>
                    <a:ext uri="{9D8B030D-6E8A-4147-A177-3AD203B41FA5}">
                      <a16:colId xmlns:a16="http://schemas.microsoft.com/office/drawing/2014/main" val="821265064"/>
                    </a:ext>
                  </a:extLst>
                </a:gridCol>
              </a:tblGrid>
              <a:tr h="637544">
                <a:tc>
                  <a:txBody>
                    <a:bodyPr/>
                    <a:lstStyle/>
                    <a:p>
                      <a:pPr marL="0" marR="0" algn="l" fontAlgn="t">
                        <a:spcBef>
                          <a:spcPts val="55"/>
                        </a:spcBef>
                        <a:spcAft>
                          <a:spcPts val="0"/>
                        </a:spcAft>
                      </a:pPr>
                      <a:r>
                        <a:rPr lang="en-US" sz="1700" b="1" i="0" u="none" strike="noStrike" dirty="0">
                          <a:effectLst/>
                          <a:latin typeface="Arial" panose="020B0604020202020204" pitchFamily="34" charset="0"/>
                          <a:ea typeface="Arial" panose="020B0604020202020204" pitchFamily="34" charset="0"/>
                          <a:cs typeface="Times New Roman" panose="02020603050405020304" pitchFamily="18" charset="0"/>
                        </a:rPr>
                        <a:t>HOPWA Scoring Factors </a:t>
                      </a:r>
                      <a:endParaRPr lang="en-US" sz="2600" b="0" i="0" u="none" strike="noStrike" dirty="0">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1" i="0" u="none" strike="noStrike">
                          <a:effectLst/>
                          <a:latin typeface="Arial" panose="020B0604020202020204" pitchFamily="34" charset="0"/>
                          <a:ea typeface="Arial" panose="020B0604020202020204" pitchFamily="34" charset="0"/>
                          <a:cs typeface="Times New Roman" panose="02020603050405020304" pitchFamily="18" charset="0"/>
                        </a:rPr>
                        <a:t>Max Score</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136760"/>
                  </a:ext>
                </a:extLst>
              </a:tr>
              <a:tr h="637544">
                <a:tc>
                  <a:txBody>
                    <a:bodyPr/>
                    <a:lstStyle/>
                    <a:p>
                      <a:pPr marL="0" marR="0" algn="l" fontAlgn="t">
                        <a:spcBef>
                          <a:spcPts val="55"/>
                        </a:spcBef>
                        <a:spcAft>
                          <a:spcPts val="0"/>
                        </a:spcAft>
                      </a:pPr>
                      <a:r>
                        <a:rPr lang="en-US" sz="1700" b="0" i="0" u="none" strike="noStrike" dirty="0">
                          <a:effectLst/>
                          <a:latin typeface="Arial" panose="020B0604020202020204" pitchFamily="34" charset="0"/>
                          <a:ea typeface="Arial" panose="020B0604020202020204" pitchFamily="34" charset="0"/>
                          <a:cs typeface="Times New Roman" panose="02020603050405020304" pitchFamily="18" charset="0"/>
                        </a:rPr>
                        <a:t>Organization Information </a:t>
                      </a:r>
                      <a:endParaRPr lang="en-US" sz="2600" b="0" i="0" u="none" strike="noStrike" dirty="0">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dirty="0">
                          <a:effectLst/>
                          <a:latin typeface="Arial" panose="020B0604020202020204" pitchFamily="34" charset="0"/>
                          <a:ea typeface="Arial" panose="020B0604020202020204" pitchFamily="34" charset="0"/>
                          <a:cs typeface="Times New Roman" panose="02020603050405020304" pitchFamily="18" charset="0"/>
                        </a:rPr>
                        <a:t>20</a:t>
                      </a:r>
                      <a:endParaRPr lang="en-US" sz="2600" b="0" i="0" u="none" strike="noStrike" dirty="0">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5777542"/>
                  </a:ext>
                </a:extLst>
              </a:tr>
              <a:tr h="637544">
                <a:tc>
                  <a:txBody>
                    <a:bodyPr/>
                    <a:lstStyle/>
                    <a:p>
                      <a:pPr marL="0" marR="0" algn="l" fontAlgn="t">
                        <a:spcBef>
                          <a:spcPts val="55"/>
                        </a:spcBef>
                        <a:spcAft>
                          <a:spcPts val="0"/>
                        </a:spcAft>
                      </a:pPr>
                      <a:r>
                        <a:rPr lang="en-US" sz="1700" b="0" i="0" u="none" strike="noStrike" dirty="0">
                          <a:effectLst/>
                          <a:latin typeface="Arial" panose="020B0604020202020204" pitchFamily="34" charset="0"/>
                          <a:ea typeface="Arial" panose="020B0604020202020204" pitchFamily="34" charset="0"/>
                          <a:cs typeface="Times New Roman" panose="02020603050405020304" pitchFamily="18" charset="0"/>
                        </a:rPr>
                        <a:t>Project/Program Goals and Objectives</a:t>
                      </a:r>
                      <a:endParaRPr lang="en-US" sz="2600" b="0" i="0" u="none" strike="noStrike" dirty="0">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dirty="0">
                          <a:effectLst/>
                          <a:latin typeface="Arial" panose="020B0604020202020204" pitchFamily="34" charset="0"/>
                          <a:ea typeface="Arial" panose="020B0604020202020204" pitchFamily="34" charset="0"/>
                          <a:cs typeface="Times New Roman" panose="02020603050405020304" pitchFamily="18" charset="0"/>
                        </a:rPr>
                        <a:t>25</a:t>
                      </a:r>
                      <a:endParaRPr lang="en-US" sz="2600" b="0" i="0" u="none" strike="noStrike" dirty="0">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2106709"/>
                  </a:ext>
                </a:extLst>
              </a:tr>
              <a:tr h="637544">
                <a:tc>
                  <a:txBody>
                    <a:bodyPr/>
                    <a:lstStyle/>
                    <a:p>
                      <a:pPr marL="0" marR="0" algn="l" fontAlgn="t">
                        <a:spcBef>
                          <a:spcPts val="55"/>
                        </a:spcBef>
                        <a:spcAft>
                          <a:spcPts val="0"/>
                        </a:spcAft>
                      </a:pPr>
                      <a:r>
                        <a:rPr lang="en-US" sz="1700" b="0" i="0" u="none" strike="noStrike" dirty="0">
                          <a:effectLst/>
                          <a:latin typeface="Arial" panose="020B0604020202020204" pitchFamily="34" charset="0"/>
                          <a:ea typeface="Arial" panose="020B0604020202020204" pitchFamily="34" charset="0"/>
                          <a:cs typeface="Times New Roman" panose="02020603050405020304" pitchFamily="18" charset="0"/>
                        </a:rPr>
                        <a:t>Project/Program Information</a:t>
                      </a:r>
                      <a:endParaRPr lang="en-US" sz="2600" b="0" i="0" u="none" strike="noStrike" dirty="0">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dirty="0">
                          <a:effectLst/>
                          <a:latin typeface="Arial" panose="020B0604020202020204" pitchFamily="34" charset="0"/>
                          <a:ea typeface="Arial" panose="020B0604020202020204" pitchFamily="34" charset="0"/>
                          <a:cs typeface="Times New Roman" panose="02020603050405020304" pitchFamily="18" charset="0"/>
                        </a:rPr>
                        <a:t>30</a:t>
                      </a:r>
                      <a:endParaRPr lang="en-US" sz="2600" b="0" i="0" u="none" strike="noStrike" dirty="0">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1222942"/>
                  </a:ext>
                </a:extLst>
              </a:tr>
              <a:tr h="919263">
                <a:tc>
                  <a:txBody>
                    <a:bodyPr/>
                    <a:lstStyle/>
                    <a:p>
                      <a:pPr marL="0" marR="0" algn="l" fontAlgn="t">
                        <a:spcBef>
                          <a:spcPts val="55"/>
                        </a:spcBef>
                        <a:spcAft>
                          <a:spcPts val="0"/>
                        </a:spcAft>
                      </a:pPr>
                      <a:r>
                        <a:rPr lang="en-US" sz="1700" b="0" i="0" u="none" strike="noStrike" dirty="0">
                          <a:effectLst/>
                          <a:latin typeface="Arial" panose="020B0604020202020204" pitchFamily="34" charset="0"/>
                          <a:ea typeface="Arial" panose="020B0604020202020204" pitchFamily="34" charset="0"/>
                          <a:cs typeface="Times New Roman" panose="02020603050405020304" pitchFamily="18" charset="0"/>
                        </a:rPr>
                        <a:t>Project/Program Financial Information</a:t>
                      </a:r>
                      <a:endParaRPr lang="en-US" sz="2600" b="0" i="0" u="none" strike="noStrike" dirty="0">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dirty="0">
                          <a:effectLst/>
                          <a:latin typeface="Arial" panose="020B0604020202020204" pitchFamily="34" charset="0"/>
                          <a:ea typeface="Arial" panose="020B0604020202020204" pitchFamily="34" charset="0"/>
                          <a:cs typeface="Times New Roman" panose="02020603050405020304" pitchFamily="18" charset="0"/>
                        </a:rPr>
                        <a:t>25</a:t>
                      </a:r>
                      <a:endParaRPr lang="en-US" sz="2600" b="0" i="0" u="none" strike="noStrike" dirty="0">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8163998"/>
                  </a:ext>
                </a:extLst>
              </a:tr>
              <a:tr h="355825">
                <a:tc>
                  <a:txBody>
                    <a:bodyPr/>
                    <a:lstStyle/>
                    <a:p>
                      <a:pPr marL="0" marR="0" algn="l" fontAlgn="t">
                        <a:spcBef>
                          <a:spcPts val="55"/>
                        </a:spcBef>
                        <a:spcAft>
                          <a:spcPts val="0"/>
                        </a:spcAft>
                      </a:pPr>
                      <a:r>
                        <a:rPr lang="en-US" sz="1700" b="0" i="0" u="none" strike="noStrike">
                          <a:effectLst/>
                          <a:latin typeface="Arial" panose="020B0604020202020204" pitchFamily="34" charset="0"/>
                          <a:ea typeface="Arial" panose="020B0604020202020204" pitchFamily="34" charset="0"/>
                          <a:cs typeface="Times New Roman" panose="02020603050405020304" pitchFamily="18" charset="0"/>
                        </a:rPr>
                        <a:t>Total</a:t>
                      </a:r>
                      <a:endParaRPr lang="en-US" sz="2600" b="0" i="0" u="none" strike="noStrike">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t">
                        <a:spcBef>
                          <a:spcPts val="55"/>
                        </a:spcBef>
                        <a:spcAft>
                          <a:spcPts val="0"/>
                        </a:spcAft>
                      </a:pPr>
                      <a:r>
                        <a:rPr lang="en-US" sz="1700" b="0" i="0" u="none" strike="noStrike" dirty="0">
                          <a:effectLst/>
                          <a:latin typeface="Arial" panose="020B0604020202020204" pitchFamily="34" charset="0"/>
                          <a:ea typeface="Arial" panose="020B0604020202020204" pitchFamily="34" charset="0"/>
                          <a:cs typeface="Times New Roman" panose="02020603050405020304" pitchFamily="18" charset="0"/>
                        </a:rPr>
                        <a:t>100</a:t>
                      </a:r>
                      <a:endParaRPr lang="en-US" sz="2600" b="0" i="0" u="none" strike="noStrike" dirty="0">
                        <a:effectLst/>
                        <a:latin typeface="Arial" panose="020B0604020202020204" pitchFamily="34" charset="0"/>
                      </a:endParaRPr>
                    </a:p>
                  </a:txBody>
                  <a:tcPr marL="100716" marR="100716" marT="139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7932666"/>
                  </a:ext>
                </a:extLst>
              </a:tr>
            </a:tbl>
          </a:graphicData>
        </a:graphic>
      </p:graphicFrame>
      <p:pic>
        <p:nvPicPr>
          <p:cNvPr id="5" name="Graphic 4" descr="Professor female outline">
            <a:extLst>
              <a:ext uri="{FF2B5EF4-FFF2-40B4-BE49-F238E27FC236}">
                <a16:creationId xmlns:a16="http://schemas.microsoft.com/office/drawing/2014/main" id="{36A7F5AD-5407-81E9-0EB1-3F7E5965B5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2958" y="3342916"/>
            <a:ext cx="2048594" cy="2048594"/>
          </a:xfrm>
          <a:prstGeom prst="rect">
            <a:avLst/>
          </a:prstGeom>
        </p:spPr>
      </p:pic>
    </p:spTree>
    <p:extLst>
      <p:ext uri="{BB962C8B-B14F-4D97-AF65-F5344CB8AC3E}">
        <p14:creationId xmlns:p14="http://schemas.microsoft.com/office/powerpoint/2010/main" val="2176516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41A8-BBFB-4DC3-E364-4B5A6B058B33}"/>
              </a:ext>
            </a:extLst>
          </p:cNvPr>
          <p:cNvSpPr>
            <a:spLocks noGrp="1"/>
          </p:cNvSpPr>
          <p:nvPr>
            <p:ph type="title"/>
          </p:nvPr>
        </p:nvSpPr>
        <p:spPr/>
        <p:txBody>
          <a:bodyPr/>
          <a:lstStyle/>
          <a:p>
            <a:r>
              <a:rPr lang="en-US" dirty="0"/>
              <a:t>Organization Information (20 pts.)</a:t>
            </a:r>
          </a:p>
        </p:txBody>
      </p:sp>
      <p:sp>
        <p:nvSpPr>
          <p:cNvPr id="3" name="Content Placeholder 2">
            <a:extLst>
              <a:ext uri="{FF2B5EF4-FFF2-40B4-BE49-F238E27FC236}">
                <a16:creationId xmlns:a16="http://schemas.microsoft.com/office/drawing/2014/main" id="{B00D4058-9EFD-30AA-009C-A2F68F8677B7}"/>
              </a:ext>
            </a:extLst>
          </p:cNvPr>
          <p:cNvSpPr>
            <a:spLocks noGrp="1"/>
          </p:cNvSpPr>
          <p:nvPr>
            <p:ph idx="1"/>
          </p:nvPr>
        </p:nvSpPr>
        <p:spPr/>
        <p:txBody>
          <a:bodyPr>
            <a:normAutofit/>
          </a:bodyPr>
          <a:lstStyle/>
          <a:p>
            <a:r>
              <a:rPr lang="en-US" sz="1800" b="0" i="0" u="none" strike="noStrike" baseline="0" dirty="0">
                <a:solidFill>
                  <a:srgbClr val="000000"/>
                </a:solidFill>
                <a:latin typeface="Calibri" panose="020F0502020204030204" pitchFamily="34" charset="0"/>
              </a:rPr>
              <a:t>Applications will be evaluated on the organization’s capacity to administer a HUD grant using guidelines specified in OMB Circulars, grant regulations, and Uniform Administrative Requirements. </a:t>
            </a:r>
          </a:p>
          <a:p>
            <a:pPr lvl="1"/>
            <a:r>
              <a:rPr lang="en-US" sz="2200" b="0" i="0" u="none" strike="noStrike" baseline="0" dirty="0">
                <a:solidFill>
                  <a:srgbClr val="000000"/>
                </a:solidFill>
                <a:latin typeface="Calibri" panose="020F0502020204030204" pitchFamily="34" charset="0"/>
              </a:rPr>
              <a:t>Clearly described types of services and clients served, and the organization's purpose/mission as defined in the organization's bylaws. </a:t>
            </a:r>
          </a:p>
          <a:p>
            <a:pPr lvl="1"/>
            <a:r>
              <a:rPr lang="en-US" sz="2200" b="0" i="0" u="none" strike="noStrike" baseline="0" dirty="0">
                <a:solidFill>
                  <a:srgbClr val="000000"/>
                </a:solidFill>
                <a:latin typeface="Calibri" panose="020F0502020204030204" pitchFamily="34" charset="0"/>
              </a:rPr>
              <a:t>Clearly described experience with HUD funds and other federal, state, or private funding. </a:t>
            </a:r>
          </a:p>
          <a:p>
            <a:pPr lvl="1"/>
            <a:r>
              <a:rPr lang="en-US" sz="2200" b="0" i="0" u="none" strike="noStrike" baseline="0" dirty="0">
                <a:solidFill>
                  <a:srgbClr val="000000"/>
                </a:solidFill>
                <a:latin typeface="Calibri" panose="020F0502020204030204" pitchFamily="34" charset="0"/>
              </a:rPr>
              <a:t>Clearly described impact of project/program on the annual operating budget, good fiscal oversight, and internal controls to adequately safeguard grant funds. </a:t>
            </a:r>
          </a:p>
          <a:p>
            <a:pPr lvl="1"/>
            <a:r>
              <a:rPr lang="en-US" sz="2200" b="0" i="0" u="none" strike="noStrike" baseline="0" dirty="0">
                <a:solidFill>
                  <a:srgbClr val="000000"/>
                </a:solidFill>
                <a:latin typeface="Calibri" panose="020F0502020204030204" pitchFamily="34" charset="0"/>
              </a:rPr>
              <a:t>Clearly described policies and procedures and provided evidence that written policies and procedures currently exist. </a:t>
            </a:r>
          </a:p>
          <a:p>
            <a:pPr lvl="1"/>
            <a:r>
              <a:rPr lang="en-US" sz="2200" b="0" i="0" u="none" strike="noStrike" baseline="0" dirty="0">
                <a:solidFill>
                  <a:srgbClr val="000000"/>
                </a:solidFill>
                <a:latin typeface="Calibri" panose="020F0502020204030204" pitchFamily="34" charset="0"/>
              </a:rPr>
              <a:t>Provided evidence of sufficient number of staff with experience to complete the project/program. </a:t>
            </a:r>
          </a:p>
          <a:p>
            <a:endParaRPr lang="en-US" dirty="0"/>
          </a:p>
        </p:txBody>
      </p:sp>
    </p:spTree>
    <p:extLst>
      <p:ext uri="{BB962C8B-B14F-4D97-AF65-F5344CB8AC3E}">
        <p14:creationId xmlns:p14="http://schemas.microsoft.com/office/powerpoint/2010/main" val="21781340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A25C-0DA1-3871-ECE9-78F2B2F0BFA3}"/>
              </a:ext>
            </a:extLst>
          </p:cNvPr>
          <p:cNvSpPr>
            <a:spLocks noGrp="1"/>
          </p:cNvSpPr>
          <p:nvPr>
            <p:ph type="title"/>
          </p:nvPr>
        </p:nvSpPr>
        <p:spPr/>
        <p:txBody>
          <a:bodyPr>
            <a:normAutofit fontScale="90000"/>
          </a:bodyPr>
          <a:lstStyle/>
          <a:p>
            <a:r>
              <a:rPr lang="en-US" dirty="0"/>
              <a:t>Project/Program Goals and Objectives (25 pts.)</a:t>
            </a:r>
          </a:p>
        </p:txBody>
      </p:sp>
      <p:sp>
        <p:nvSpPr>
          <p:cNvPr id="3" name="Content Placeholder 2">
            <a:extLst>
              <a:ext uri="{FF2B5EF4-FFF2-40B4-BE49-F238E27FC236}">
                <a16:creationId xmlns:a16="http://schemas.microsoft.com/office/drawing/2014/main" id="{211C0269-C091-B6BC-5FA6-FC621AA204CB}"/>
              </a:ext>
            </a:extLst>
          </p:cNvPr>
          <p:cNvSpPr>
            <a:spLocks noGrp="1"/>
          </p:cNvSpPr>
          <p:nvPr>
            <p:ph idx="1"/>
          </p:nvPr>
        </p:nvSpPr>
        <p:spPr/>
        <p:txBody>
          <a:bodyPr>
            <a:normAutofit/>
          </a:bodyPr>
          <a:lstStyle/>
          <a:p>
            <a:r>
              <a:rPr lang="en-US" sz="2400" b="0" i="0" u="none" strike="noStrike" baseline="0" dirty="0">
                <a:solidFill>
                  <a:srgbClr val="000000"/>
                </a:solidFill>
                <a:latin typeface="Calibri" panose="020F0502020204030204" pitchFamily="34" charset="0"/>
              </a:rPr>
              <a:t>Applications will be evaluated on how closely the project aligns with MHC’s priority needs as set forth in the state’s consolidated plan. Current Mississippi Consolidated Plan </a:t>
            </a:r>
          </a:p>
          <a:p>
            <a:pPr lvl="1"/>
            <a:r>
              <a:rPr lang="en-US" sz="2000" b="0" i="0" u="none" strike="noStrike" baseline="0" dirty="0">
                <a:solidFill>
                  <a:srgbClr val="000000"/>
                </a:solidFill>
                <a:latin typeface="Calibri" panose="020F0502020204030204" pitchFamily="34" charset="0"/>
              </a:rPr>
              <a:t>Described how the important issue the project/program addresses align with a priority need. </a:t>
            </a:r>
          </a:p>
          <a:p>
            <a:pPr lvl="1"/>
            <a:r>
              <a:rPr lang="en-US" sz="2000" b="0" i="0" u="none" strike="noStrike" baseline="0" dirty="0">
                <a:solidFill>
                  <a:srgbClr val="000000"/>
                </a:solidFill>
                <a:latin typeface="Calibri" panose="020F0502020204030204" pitchFamily="34" charset="0"/>
              </a:rPr>
              <a:t>Provided evidence to substantiate and support why the project/program is needed. </a:t>
            </a:r>
          </a:p>
          <a:p>
            <a:pPr lvl="1"/>
            <a:r>
              <a:rPr lang="en-US" sz="2000" b="0" i="0" u="none" strike="noStrike" baseline="0" dirty="0">
                <a:solidFill>
                  <a:srgbClr val="000000"/>
                </a:solidFill>
                <a:latin typeface="Calibri" panose="020F0502020204030204" pitchFamily="34" charset="0"/>
              </a:rPr>
              <a:t>Clearly described short-term goals that are specific, measurable, attainable, relevant, and time-bound. </a:t>
            </a:r>
          </a:p>
          <a:p>
            <a:pPr lvl="1"/>
            <a:r>
              <a:rPr lang="en-US" sz="2000" b="0" i="0" u="none" strike="noStrike" baseline="0" dirty="0">
                <a:solidFill>
                  <a:srgbClr val="000000"/>
                </a:solidFill>
                <a:latin typeface="Calibri" panose="020F0502020204030204" pitchFamily="34" charset="0"/>
              </a:rPr>
              <a:t>Clearly stated how long-term outcomes will be measured and how outcomes will benefit the community or beneficiaries. </a:t>
            </a:r>
          </a:p>
          <a:p>
            <a:pPr lvl="1"/>
            <a:r>
              <a:rPr lang="en-US" sz="2000" dirty="0">
                <a:solidFill>
                  <a:srgbClr val="000000"/>
                </a:solidFill>
                <a:latin typeface="Calibri" panose="020F0502020204030204" pitchFamily="34" charset="0"/>
              </a:rPr>
              <a:t>Clearly describe how health outcomes will be measured and tracked. Also identify how frequently health outcome information will be collected and information source. </a:t>
            </a:r>
            <a:endParaRPr lang="en-US" sz="2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91788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E7A3F-F7C6-32E8-FADD-F1EEAE23F10F}"/>
              </a:ext>
            </a:extLst>
          </p:cNvPr>
          <p:cNvSpPr>
            <a:spLocks noGrp="1"/>
          </p:cNvSpPr>
          <p:nvPr>
            <p:ph type="title"/>
          </p:nvPr>
        </p:nvSpPr>
        <p:spPr/>
        <p:txBody>
          <a:bodyPr/>
          <a:lstStyle/>
          <a:p>
            <a:r>
              <a:rPr lang="en-US" dirty="0"/>
              <a:t>Project/Program Information (30 pts.)</a:t>
            </a:r>
          </a:p>
        </p:txBody>
      </p:sp>
      <p:sp>
        <p:nvSpPr>
          <p:cNvPr id="3" name="Content Placeholder 2">
            <a:extLst>
              <a:ext uri="{FF2B5EF4-FFF2-40B4-BE49-F238E27FC236}">
                <a16:creationId xmlns:a16="http://schemas.microsoft.com/office/drawing/2014/main" id="{52DE94E1-7964-450A-47D6-13F886C8A07B}"/>
              </a:ext>
            </a:extLst>
          </p:cNvPr>
          <p:cNvSpPr>
            <a:spLocks noGrp="1"/>
          </p:cNvSpPr>
          <p:nvPr>
            <p:ph idx="1"/>
          </p:nvPr>
        </p:nvSpPr>
        <p:spPr/>
        <p:txBody>
          <a:bodyPr/>
          <a:lstStyle/>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Applications will be</a:t>
            </a:r>
            <a:r>
              <a:rPr lang="en-US" sz="1800" b="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evaluated on the information provided about the proposed project or program and how well the application met the following criteria.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Clearly described the project/program scope and activities to be conducted.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Clearly described the targeted population, location, and the timeframe of the project/program.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Clearly described the innovation and strength of the project/program plan. Include strategies used for case management and to increase housing stability.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Provided all information required for the specific type of grant and project/program.</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Described established or proposed collaboration or partnerships that substantiated how the project/program avoids/eliminates duplication of programs, services and activities.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Clearly described a system planned or in place to measure program's accomplishments and other required reporting data.</a:t>
            </a:r>
            <a:endParaRPr lang="en-US" sz="1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Clearly described the project’s approach to lower barriers to housing and promote equity among the population. Agencies should include evidence base best-practices used by the program.</a:t>
            </a:r>
          </a:p>
          <a:p>
            <a:pPr marL="342900" indent="-342900">
              <a:spcBef>
                <a:spcPts val="0"/>
              </a:spcBef>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Other areas that will be considered: program monitoring reports.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endParaRPr lang="en-US" dirty="0"/>
          </a:p>
        </p:txBody>
      </p:sp>
    </p:spTree>
    <p:extLst>
      <p:ext uri="{BB962C8B-B14F-4D97-AF65-F5344CB8AC3E}">
        <p14:creationId xmlns:p14="http://schemas.microsoft.com/office/powerpoint/2010/main" val="344798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F7A1-8B3C-7A33-FF52-C5F155C7CAB1}"/>
              </a:ext>
            </a:extLst>
          </p:cNvPr>
          <p:cNvSpPr>
            <a:spLocks noGrp="1"/>
          </p:cNvSpPr>
          <p:nvPr>
            <p:ph type="title"/>
          </p:nvPr>
        </p:nvSpPr>
        <p:spPr>
          <a:xfrm>
            <a:off x="439947" y="1039086"/>
            <a:ext cx="11179833" cy="1009934"/>
          </a:xfrm>
        </p:spPr>
        <p:txBody>
          <a:bodyPr>
            <a:normAutofit fontScale="90000"/>
          </a:bodyPr>
          <a:lstStyle/>
          <a:p>
            <a:r>
              <a:rPr lang="en-US" dirty="0"/>
              <a:t>Project/Program Financial Information </a:t>
            </a:r>
            <a:r>
              <a:rPr lang="en-US" sz="3100" dirty="0"/>
              <a:t>(25 pts.)</a:t>
            </a:r>
            <a:endParaRPr lang="en-US" dirty="0"/>
          </a:p>
        </p:txBody>
      </p:sp>
      <p:sp>
        <p:nvSpPr>
          <p:cNvPr id="3" name="Content Placeholder 2">
            <a:extLst>
              <a:ext uri="{FF2B5EF4-FFF2-40B4-BE49-F238E27FC236}">
                <a16:creationId xmlns:a16="http://schemas.microsoft.com/office/drawing/2014/main" id="{25F5CFEF-6538-85F9-6761-DED93A1F901E}"/>
              </a:ext>
            </a:extLst>
          </p:cNvPr>
          <p:cNvSpPr>
            <a:spLocks noGrp="1"/>
          </p:cNvSpPr>
          <p:nvPr>
            <p:ph idx="1"/>
          </p:nvPr>
        </p:nvSpPr>
        <p:spPr/>
        <p:txBody>
          <a:bodyPr/>
          <a:lstStyle/>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Applicants will be evaluated on the clarity and reasonability of financial information and budgets, including but not limited to: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Clearly described budget items, description, purpose, and amount.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Provided data to substantiate the economic feasibility of the program and how the total cost of the project/program was estimated.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Ensure that requested funds are reasonable for the total project/program cost, administration expenses, cost per beneficiary, economic feasibility, etc.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Provided data to substantiate the committed and pending sources of funding for total project/program leverage.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Provided data to substantiate all funding sources and uses, including any required match.</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1800" dirty="0">
                <a:effectLst/>
                <a:latin typeface="Calibri" panose="020F0502020204030204" pitchFamily="34" charset="0"/>
                <a:ea typeface="Times New Roman" panose="02020603050405020304" pitchFamily="18" charset="0"/>
              </a:rPr>
              <a:t>Other financial information that will be considered: 990, Accounting Audits, past program expenditures, program monitoring reports.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730336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D196-053D-A298-A8DD-AB22E936F350}"/>
              </a:ext>
            </a:extLst>
          </p:cNvPr>
          <p:cNvSpPr>
            <a:spLocks noGrp="1"/>
          </p:cNvSpPr>
          <p:nvPr>
            <p:ph type="title"/>
          </p:nvPr>
        </p:nvSpPr>
        <p:spPr/>
        <p:txBody>
          <a:bodyPr/>
          <a:lstStyle/>
          <a:p>
            <a:r>
              <a:rPr lang="en-US" dirty="0"/>
              <a:t>Other Considerations </a:t>
            </a:r>
          </a:p>
        </p:txBody>
      </p:sp>
      <p:sp>
        <p:nvSpPr>
          <p:cNvPr id="3" name="Content Placeholder 2">
            <a:extLst>
              <a:ext uri="{FF2B5EF4-FFF2-40B4-BE49-F238E27FC236}">
                <a16:creationId xmlns:a16="http://schemas.microsoft.com/office/drawing/2014/main" id="{B53FE852-06C7-54F2-EFFE-EFEBE46119A3}"/>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Agencies’ past ability to manage federal grant funds and program services to include the following will be considered understanding Capacity and Experience:</a:t>
            </a:r>
            <a:endParaRPr lang="en-US" sz="1800" dirty="0">
              <a:effectLst/>
              <a:latin typeface="Times New Roman" panose="02020603050405020304" pitchFamily="18" charset="0"/>
              <a:ea typeface="Times New Roman" panose="02020603050405020304" pitchFamily="18" charset="0"/>
            </a:endParaRPr>
          </a:p>
          <a:p>
            <a:pPr marL="800100" lvl="1" indent="-342900">
              <a:spcBef>
                <a:spcPts val="0"/>
              </a:spcBef>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rPr>
              <a:t>Monitoring results </a:t>
            </a:r>
            <a:endParaRPr lang="en-US" sz="2000" dirty="0">
              <a:effectLst/>
              <a:latin typeface="Times New Roman" panose="02020603050405020304" pitchFamily="18" charset="0"/>
              <a:ea typeface="Times New Roman" panose="02020603050405020304" pitchFamily="18" charset="0"/>
            </a:endParaRPr>
          </a:p>
          <a:p>
            <a:pPr marL="800100" lvl="1" indent="-342900">
              <a:spcBef>
                <a:spcPts val="0"/>
              </a:spcBef>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rPr>
              <a:t>Request for Cash processes</a:t>
            </a:r>
            <a:endParaRPr lang="en-US" sz="2000" dirty="0">
              <a:effectLst/>
              <a:latin typeface="Times New Roman" panose="02020603050405020304" pitchFamily="18" charset="0"/>
              <a:ea typeface="Times New Roman" panose="02020603050405020304" pitchFamily="18" charset="0"/>
            </a:endParaRPr>
          </a:p>
          <a:p>
            <a:pPr marL="800100" lvl="1" indent="-342900">
              <a:spcBef>
                <a:spcPts val="0"/>
              </a:spcBef>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rPr>
              <a:t>Understanding and appropriately implementing federal and state regulations</a:t>
            </a:r>
            <a:endParaRPr lang="en-US" sz="2000" dirty="0">
              <a:effectLst/>
              <a:latin typeface="Times New Roman" panose="02020603050405020304" pitchFamily="18" charset="0"/>
              <a:ea typeface="Times New Roman" panose="02020603050405020304" pitchFamily="18" charset="0"/>
            </a:endParaRPr>
          </a:p>
          <a:p>
            <a:pPr marL="800100" lvl="1" indent="-342900">
              <a:spcBef>
                <a:spcPts val="0"/>
              </a:spcBef>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rPr>
              <a:t>Completing training </a:t>
            </a:r>
            <a:endParaRPr lang="en-US" sz="2000" dirty="0">
              <a:effectLst/>
              <a:latin typeface="Times New Roman" panose="02020603050405020304" pitchFamily="18" charset="0"/>
              <a:ea typeface="Times New Roman" panose="02020603050405020304" pitchFamily="18" charset="0"/>
            </a:endParaRPr>
          </a:p>
          <a:p>
            <a:pPr marL="800100" lvl="1" indent="-342900">
              <a:spcBef>
                <a:spcPts val="0"/>
              </a:spcBef>
              <a:buFont typeface="Wingdings" panose="05000000000000000000" pitchFamily="2" charset="2"/>
              <a:buChar char=""/>
            </a:pPr>
            <a:r>
              <a:rPr lang="en-US" sz="2000" dirty="0">
                <a:effectLst/>
                <a:latin typeface="Calibri" panose="020F0502020204030204" pitchFamily="34" charset="0"/>
                <a:ea typeface="Times New Roman" panose="02020603050405020304" pitchFamily="18" charset="0"/>
              </a:rPr>
              <a:t>Meeting expenditure quarterly and contracted benchmarks</a:t>
            </a:r>
            <a:endParaRPr lang="en-US"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07310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F21D-887A-0A83-04F9-FFF7E9526A01}"/>
              </a:ext>
            </a:extLst>
          </p:cNvPr>
          <p:cNvSpPr>
            <a:spLocks noGrp="1"/>
          </p:cNvSpPr>
          <p:nvPr>
            <p:ph type="title"/>
          </p:nvPr>
        </p:nvSpPr>
        <p:spPr/>
        <p:txBody>
          <a:bodyPr/>
          <a:lstStyle/>
          <a:p>
            <a:r>
              <a:rPr lang="en-US" dirty="0"/>
              <a:t>HOWPA Grant Selection Process </a:t>
            </a:r>
          </a:p>
        </p:txBody>
      </p:sp>
      <p:sp>
        <p:nvSpPr>
          <p:cNvPr id="3" name="Content Placeholder 2">
            <a:extLst>
              <a:ext uri="{FF2B5EF4-FFF2-40B4-BE49-F238E27FC236}">
                <a16:creationId xmlns:a16="http://schemas.microsoft.com/office/drawing/2014/main" id="{4573FDFD-2468-60AA-BCD5-FBA0A96290CC}"/>
              </a:ext>
            </a:extLst>
          </p:cNvPr>
          <p:cNvSpPr>
            <a:spLocks noGrp="1"/>
          </p:cNvSpPr>
          <p:nvPr>
            <p:ph idx="1"/>
          </p:nvPr>
        </p:nvSpPr>
        <p:spPr/>
        <p:txBody>
          <a:bodyPr>
            <a:normAutofit/>
          </a:bodyPr>
          <a:lstStyle/>
          <a:p>
            <a:r>
              <a:rPr lang="en-US" sz="1800" dirty="0">
                <a:effectLst/>
                <a:latin typeface="Arial" panose="020B0604020202020204" pitchFamily="34" charset="0"/>
                <a:ea typeface="Arial" panose="020B0604020202020204" pitchFamily="34" charset="0"/>
              </a:rPr>
              <a:t>The HOPWA funds will be awarded based on the final points of the HOPWA Grant Review Scoring Guide. </a:t>
            </a:r>
            <a:r>
              <a:rPr lang="en-US" sz="1800" b="1" dirty="0">
                <a:effectLst/>
                <a:latin typeface="Arial" panose="020B0604020202020204" pitchFamily="34" charset="0"/>
                <a:ea typeface="Arial" panose="020B0604020202020204" pitchFamily="34" charset="0"/>
              </a:rPr>
              <a:t>Applicants must score at least 75% out of 100 points. </a:t>
            </a:r>
            <a:r>
              <a:rPr lang="en-US" sz="1800" dirty="0">
                <a:effectLst/>
                <a:latin typeface="Arial" panose="020B0604020202020204" pitchFamily="34" charset="0"/>
                <a:ea typeface="Arial" panose="020B0604020202020204" pitchFamily="34" charset="0"/>
              </a:rPr>
              <a:t>MHC reserves the right to adjust the amount awarded based on the amount of funds available and based on the demand created by the applications submitted. All applications ar</a:t>
            </a:r>
            <a:r>
              <a:rPr lang="en-US" sz="1800" dirty="0">
                <a:latin typeface="Arial" panose="020B0604020202020204" pitchFamily="34" charset="0"/>
                <a:ea typeface="Arial" panose="020B0604020202020204" pitchFamily="34" charset="0"/>
              </a:rPr>
              <a:t>e reviewed by a review committee and scored according to their application. Other factors that are considered with an application includes experience, internal controls, partnerships, capacity, past performance, finances, other. </a:t>
            </a:r>
            <a:r>
              <a:rPr lang="en-US" sz="1800" dirty="0">
                <a:effectLst/>
                <a:latin typeface="Arial" panose="020B0604020202020204" pitchFamily="34" charset="0"/>
                <a:ea typeface="Arial" panose="020B0604020202020204" pitchFamily="34" charset="0"/>
              </a:rPr>
              <a:t>MHC will email all applicants a letter with the funding decision. </a:t>
            </a:r>
          </a:p>
          <a:p>
            <a:r>
              <a:rPr lang="en-US" sz="1800" dirty="0">
                <a:latin typeface="Arial" panose="020B0604020202020204" pitchFamily="34" charset="0"/>
              </a:rPr>
              <a:t>MHC board makes the final decision of agencies selected and funding amounts. </a:t>
            </a:r>
          </a:p>
        </p:txBody>
      </p:sp>
    </p:spTree>
    <p:extLst>
      <p:ext uri="{BB962C8B-B14F-4D97-AF65-F5344CB8AC3E}">
        <p14:creationId xmlns:p14="http://schemas.microsoft.com/office/powerpoint/2010/main" val="2393412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96C2-9338-3D0F-716E-A2A13BA31403}"/>
              </a:ext>
            </a:extLst>
          </p:cNvPr>
          <p:cNvSpPr>
            <a:spLocks noGrp="1"/>
          </p:cNvSpPr>
          <p:nvPr>
            <p:ph type="ctrTitle"/>
          </p:nvPr>
        </p:nvSpPr>
        <p:spPr/>
        <p:txBody>
          <a:bodyPr/>
          <a:lstStyle/>
          <a:p>
            <a:r>
              <a:rPr lang="en-US" dirty="0"/>
              <a:t>Reporting</a:t>
            </a:r>
          </a:p>
        </p:txBody>
      </p:sp>
    </p:spTree>
    <p:extLst>
      <p:ext uri="{BB962C8B-B14F-4D97-AF65-F5344CB8AC3E}">
        <p14:creationId xmlns:p14="http://schemas.microsoft.com/office/powerpoint/2010/main" val="2567108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B579-6FC5-6A6A-6309-EC13B38EC49E}"/>
              </a:ext>
            </a:extLst>
          </p:cNvPr>
          <p:cNvSpPr>
            <a:spLocks noGrp="1"/>
          </p:cNvSpPr>
          <p:nvPr>
            <p:ph type="title"/>
          </p:nvPr>
        </p:nvSpPr>
        <p:spPr/>
        <p:txBody>
          <a:bodyPr/>
          <a:lstStyle/>
          <a:p>
            <a:r>
              <a:rPr lang="en-US" dirty="0"/>
              <a:t>CAPERS ESG &amp; HOPWA</a:t>
            </a:r>
          </a:p>
        </p:txBody>
      </p:sp>
      <p:sp>
        <p:nvSpPr>
          <p:cNvPr id="3" name="Content Placeholder 2">
            <a:extLst>
              <a:ext uri="{FF2B5EF4-FFF2-40B4-BE49-F238E27FC236}">
                <a16:creationId xmlns:a16="http://schemas.microsoft.com/office/drawing/2014/main" id="{FA946706-D3BA-AA64-1C9E-693D8A45F976}"/>
              </a:ext>
            </a:extLst>
          </p:cNvPr>
          <p:cNvSpPr>
            <a:spLocks noGrp="1"/>
          </p:cNvSpPr>
          <p:nvPr>
            <p:ph idx="1"/>
          </p:nvPr>
        </p:nvSpPr>
        <p:spPr/>
        <p:txBody>
          <a:bodyPr/>
          <a:lstStyle/>
          <a:p>
            <a:r>
              <a:rPr lang="en-US" sz="1800" dirty="0">
                <a:effectLst/>
                <a:latin typeface="Arial" panose="020B0604020202020204" pitchFamily="34" charset="0"/>
                <a:ea typeface="Arial" panose="020B0604020202020204" pitchFamily="34" charset="0"/>
              </a:rPr>
              <a:t>Recipients of the ESG &amp; HOPWA program are required to submit a Consolidated Annual Performance and Evaluation Report (CAPER) each year, covering the reporting period </a:t>
            </a:r>
            <a:r>
              <a:rPr lang="en-US" sz="1800" b="1" dirty="0">
                <a:effectLst/>
                <a:latin typeface="Arial" panose="020B0604020202020204" pitchFamily="34" charset="0"/>
                <a:ea typeface="Arial" panose="020B0604020202020204" pitchFamily="34" charset="0"/>
              </a:rPr>
              <a:t>from July 1 to June 30.</a:t>
            </a:r>
          </a:p>
          <a:p>
            <a:r>
              <a:rPr lang="en-US" sz="1800" b="1" dirty="0">
                <a:latin typeface="Arial" panose="020B0604020202020204" pitchFamily="34" charset="0"/>
              </a:rPr>
              <a:t>ESG: </a:t>
            </a:r>
            <a:r>
              <a:rPr lang="en-US" sz="1800" dirty="0">
                <a:effectLst/>
                <a:latin typeface="Arial" panose="020B0604020202020204" pitchFamily="34" charset="0"/>
                <a:ea typeface="Arial" panose="020B0604020202020204" pitchFamily="34" charset="0"/>
              </a:rPr>
              <a:t>The CAPER may include data from multiple ESG program years and must align with the latest HMIS Data Standards. Recipients are required to submit accomplishment data through the Sage HMIS Reporting Repository (Sage) and provide their financial CAPER report directly to MHC </a:t>
            </a:r>
            <a:endParaRPr lang="en-US" sz="1800" dirty="0">
              <a:latin typeface="Arial" panose="020B0604020202020204" pitchFamily="34" charset="0"/>
              <a:ea typeface="Arial" panose="020B0604020202020204" pitchFamily="34" charset="0"/>
            </a:endParaRPr>
          </a:p>
          <a:p>
            <a:r>
              <a:rPr lang="en-US" sz="1800" b="1" dirty="0">
                <a:latin typeface="Arial" panose="020B0604020202020204" pitchFamily="34" charset="0"/>
              </a:rPr>
              <a:t>HOPWA: </a:t>
            </a:r>
            <a:r>
              <a:rPr lang="en-US" sz="1800" dirty="0">
                <a:effectLst/>
                <a:latin typeface="Arial" panose="020B0604020202020204" pitchFamily="34" charset="0"/>
                <a:ea typeface="Arial" panose="020B0604020202020204" pitchFamily="34" charset="0"/>
              </a:rPr>
              <a:t>The CAPER may include data from multiple HOWPA program years and must align with the reimbursed RFCs. Recipients are required to submit accomplishment data report directly to MHC via email.</a:t>
            </a:r>
          </a:p>
          <a:p>
            <a:r>
              <a:rPr lang="en-US" sz="1800" b="1" dirty="0">
                <a:latin typeface="Arial" panose="020B0604020202020204" pitchFamily="34" charset="0"/>
              </a:rPr>
              <a:t>Due dates:</a:t>
            </a:r>
          </a:p>
          <a:p>
            <a:pPr lvl="1"/>
            <a:r>
              <a:rPr lang="en-US" sz="2000" b="1" dirty="0">
                <a:latin typeface="Arial" panose="020B0604020202020204" pitchFamily="34" charset="0"/>
              </a:rPr>
              <a:t>Between July and August </a:t>
            </a:r>
            <a:endParaRPr lang="en-US" sz="2000" b="1" dirty="0"/>
          </a:p>
        </p:txBody>
      </p:sp>
    </p:spTree>
    <p:extLst>
      <p:ext uri="{BB962C8B-B14F-4D97-AF65-F5344CB8AC3E}">
        <p14:creationId xmlns:p14="http://schemas.microsoft.com/office/powerpoint/2010/main" val="1000892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9901-364D-BA12-7B3C-5FBC5B8A820E}"/>
              </a:ext>
            </a:extLst>
          </p:cNvPr>
          <p:cNvSpPr>
            <a:spLocks noGrp="1"/>
          </p:cNvSpPr>
          <p:nvPr>
            <p:ph type="title"/>
          </p:nvPr>
        </p:nvSpPr>
        <p:spPr/>
        <p:txBody>
          <a:bodyPr/>
          <a:lstStyle/>
          <a:p>
            <a:r>
              <a:rPr lang="en-US" dirty="0"/>
              <a:t>Funding timeline </a:t>
            </a:r>
          </a:p>
        </p:txBody>
      </p:sp>
    </p:spTree>
    <p:extLst>
      <p:ext uri="{BB962C8B-B14F-4D97-AF65-F5344CB8AC3E}">
        <p14:creationId xmlns:p14="http://schemas.microsoft.com/office/powerpoint/2010/main" val="332174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A38A-1CFD-06B9-AB89-CE365535AEC3}"/>
              </a:ext>
            </a:extLst>
          </p:cNvPr>
          <p:cNvSpPr>
            <a:spLocks noGrp="1"/>
          </p:cNvSpPr>
          <p:nvPr>
            <p:ph type="title"/>
          </p:nvPr>
        </p:nvSpPr>
        <p:spPr/>
        <p:txBody>
          <a:bodyPr/>
          <a:lstStyle/>
          <a:p>
            <a:r>
              <a:rPr lang="en-US" dirty="0"/>
              <a:t>Grant Source </a:t>
            </a:r>
          </a:p>
        </p:txBody>
      </p:sp>
      <p:sp>
        <p:nvSpPr>
          <p:cNvPr id="3" name="Content Placeholder 2">
            <a:extLst>
              <a:ext uri="{FF2B5EF4-FFF2-40B4-BE49-F238E27FC236}">
                <a16:creationId xmlns:a16="http://schemas.microsoft.com/office/drawing/2014/main" id="{F04C7E2D-1616-08D2-6DB1-55C0903A31D9}"/>
              </a:ext>
            </a:extLst>
          </p:cNvPr>
          <p:cNvSpPr>
            <a:spLocks noGrp="1"/>
          </p:cNvSpPr>
          <p:nvPr>
            <p:ph idx="1"/>
          </p:nvPr>
        </p:nvSpPr>
        <p:spPr/>
        <p:txBody>
          <a:bodyPr/>
          <a:lstStyle/>
          <a:p>
            <a:r>
              <a:rPr lang="en-US" dirty="0"/>
              <a:t>The ESG and HOPWA grants are federal grants designated to assist eligible populations. </a:t>
            </a:r>
          </a:p>
          <a:p>
            <a:r>
              <a:rPr lang="en-US" dirty="0"/>
              <a:t>Agencies must follow state and federal regulations with operating these grants.</a:t>
            </a:r>
          </a:p>
          <a:p>
            <a:pPr lvl="1"/>
            <a:r>
              <a:rPr lang="en-US" dirty="0"/>
              <a:t>ESG- 24 CFR 576</a:t>
            </a:r>
          </a:p>
          <a:p>
            <a:pPr lvl="1"/>
            <a:r>
              <a:rPr lang="en-US" dirty="0"/>
              <a:t>MHC’s ESG Program Policy </a:t>
            </a:r>
          </a:p>
          <a:p>
            <a:pPr lvl="1"/>
            <a:r>
              <a:rPr lang="en-US" dirty="0"/>
              <a:t>HOPWA – 24 CFR 574</a:t>
            </a:r>
          </a:p>
          <a:p>
            <a:pPr lvl="1"/>
            <a:r>
              <a:rPr lang="en-US" dirty="0"/>
              <a:t>MHC’s HOPWA Program Policy </a:t>
            </a:r>
          </a:p>
          <a:p>
            <a:pPr lvl="1"/>
            <a:r>
              <a:rPr lang="en-US" dirty="0"/>
              <a:t>Federal Housing Administration (FHA) 24 CFR 200</a:t>
            </a:r>
          </a:p>
        </p:txBody>
      </p:sp>
    </p:spTree>
    <p:extLst>
      <p:ext uri="{BB962C8B-B14F-4D97-AF65-F5344CB8AC3E}">
        <p14:creationId xmlns:p14="http://schemas.microsoft.com/office/powerpoint/2010/main" val="115488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DEE55A-FF35-A892-BDE5-F84FDB16B684}"/>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Grant Award Timeline </a:t>
            </a:r>
          </a:p>
        </p:txBody>
      </p:sp>
      <p:graphicFrame>
        <p:nvGraphicFramePr>
          <p:cNvPr id="7" name="Content Placeholder 6">
            <a:extLst>
              <a:ext uri="{FF2B5EF4-FFF2-40B4-BE49-F238E27FC236}">
                <a16:creationId xmlns:a16="http://schemas.microsoft.com/office/drawing/2014/main" id="{9078EEA2-42E7-FBBC-E75B-5428874690BE}"/>
              </a:ext>
            </a:extLst>
          </p:cNvPr>
          <p:cNvGraphicFramePr>
            <a:graphicFrameLocks noGrp="1"/>
          </p:cNvGraphicFramePr>
          <p:nvPr>
            <p:ph idx="1"/>
            <p:extLst>
              <p:ext uri="{D42A27DB-BD31-4B8C-83A1-F6EECF244321}">
                <p14:modId xmlns:p14="http://schemas.microsoft.com/office/powerpoint/2010/main" val="1743705795"/>
              </p:ext>
            </p:extLst>
          </p:nvPr>
        </p:nvGraphicFramePr>
        <p:xfrm>
          <a:off x="644056" y="2713735"/>
          <a:ext cx="10927832" cy="3001051"/>
        </p:xfrm>
        <a:graphic>
          <a:graphicData uri="http://schemas.openxmlformats.org/drawingml/2006/table">
            <a:tbl>
              <a:tblPr firstRow="1" firstCol="1" bandRow="1">
                <a:tableStyleId>{5C22544A-7EE6-4342-B048-85BDC9FD1C3A}</a:tableStyleId>
              </a:tblPr>
              <a:tblGrid>
                <a:gridCol w="1273413">
                  <a:extLst>
                    <a:ext uri="{9D8B030D-6E8A-4147-A177-3AD203B41FA5}">
                      <a16:colId xmlns:a16="http://schemas.microsoft.com/office/drawing/2014/main" val="1669413669"/>
                    </a:ext>
                  </a:extLst>
                </a:gridCol>
                <a:gridCol w="1302321">
                  <a:extLst>
                    <a:ext uri="{9D8B030D-6E8A-4147-A177-3AD203B41FA5}">
                      <a16:colId xmlns:a16="http://schemas.microsoft.com/office/drawing/2014/main" val="1470333943"/>
                    </a:ext>
                  </a:extLst>
                </a:gridCol>
                <a:gridCol w="1302320">
                  <a:extLst>
                    <a:ext uri="{9D8B030D-6E8A-4147-A177-3AD203B41FA5}">
                      <a16:colId xmlns:a16="http://schemas.microsoft.com/office/drawing/2014/main" val="3507496696"/>
                    </a:ext>
                  </a:extLst>
                </a:gridCol>
                <a:gridCol w="1745581">
                  <a:extLst>
                    <a:ext uri="{9D8B030D-6E8A-4147-A177-3AD203B41FA5}">
                      <a16:colId xmlns:a16="http://schemas.microsoft.com/office/drawing/2014/main" val="2986009275"/>
                    </a:ext>
                  </a:extLst>
                </a:gridCol>
                <a:gridCol w="1567313">
                  <a:extLst>
                    <a:ext uri="{9D8B030D-6E8A-4147-A177-3AD203B41FA5}">
                      <a16:colId xmlns:a16="http://schemas.microsoft.com/office/drawing/2014/main" val="3681748125"/>
                    </a:ext>
                  </a:extLst>
                </a:gridCol>
                <a:gridCol w="1868442">
                  <a:extLst>
                    <a:ext uri="{9D8B030D-6E8A-4147-A177-3AD203B41FA5}">
                      <a16:colId xmlns:a16="http://schemas.microsoft.com/office/drawing/2014/main" val="3529446631"/>
                    </a:ext>
                  </a:extLst>
                </a:gridCol>
                <a:gridCol w="1868442">
                  <a:extLst>
                    <a:ext uri="{9D8B030D-6E8A-4147-A177-3AD203B41FA5}">
                      <a16:colId xmlns:a16="http://schemas.microsoft.com/office/drawing/2014/main" val="3854435102"/>
                    </a:ext>
                  </a:extLst>
                </a:gridCol>
              </a:tblGrid>
              <a:tr h="903844">
                <a:tc gridSpan="7">
                  <a:txBody>
                    <a:bodyPr/>
                    <a:lstStyle/>
                    <a:p>
                      <a:pPr marL="0" marR="0" algn="ctr">
                        <a:spcBef>
                          <a:spcPts val="0"/>
                        </a:spcBef>
                        <a:spcAft>
                          <a:spcPts val="0"/>
                        </a:spcAft>
                      </a:pPr>
                      <a:r>
                        <a:rPr lang="en-US" sz="2000" dirty="0">
                          <a:effectLst/>
                        </a:rPr>
                        <a:t>2024 </a:t>
                      </a:r>
                      <a:br>
                        <a:rPr lang="en-US" sz="2000" dirty="0">
                          <a:effectLst/>
                        </a:rPr>
                      </a:br>
                      <a:r>
                        <a:rPr lang="en-US" sz="2000" dirty="0">
                          <a:effectLst/>
                        </a:rPr>
                        <a:t>ESG &amp; HOPWA GRANT APPLICATION TIMELINE</a:t>
                      </a:r>
                      <a:endParaRPr lang="en-US" sz="2400" dirty="0">
                        <a:effectLst/>
                      </a:endParaRPr>
                    </a:p>
                    <a:p>
                      <a:pPr marL="0" marR="0" algn="ctr">
                        <a:spcBef>
                          <a:spcPts val="0"/>
                        </a:spcBef>
                        <a:spcAft>
                          <a:spcPts val="0"/>
                        </a:spcAft>
                      </a:pPr>
                      <a:r>
                        <a:rPr lang="en-US" sz="20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extLst>
                  <a:ext uri="{0D108BD9-81ED-4DB2-BD59-A6C34878D82A}">
                    <a16:rowId xmlns:a16="http://schemas.microsoft.com/office/drawing/2014/main" val="2436892359"/>
                  </a:ext>
                </a:extLst>
              </a:tr>
              <a:tr h="1182807">
                <a:tc>
                  <a:txBody>
                    <a:bodyPr/>
                    <a:lstStyle/>
                    <a:p>
                      <a:pPr marL="0" marR="0" algn="ctr">
                        <a:spcBef>
                          <a:spcPts val="0"/>
                        </a:spcBef>
                        <a:spcAft>
                          <a:spcPts val="0"/>
                        </a:spcAft>
                      </a:pPr>
                      <a:r>
                        <a:rPr lang="en-US" sz="1400" dirty="0">
                          <a:effectLst/>
                        </a:rPr>
                        <a:t>Notice of Funding Availability (NOFA)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600">
                          <a:effectLst/>
                        </a:rPr>
                        <a:t>Application Open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600" dirty="0">
                          <a:effectLst/>
                        </a:rPr>
                        <a:t>Application Deadline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600">
                          <a:effectLst/>
                        </a:rPr>
                        <a:t>Application Workshop</a:t>
                      </a:r>
                      <a:endParaRPr lang="en-US" sz="1800">
                        <a:effectLst/>
                      </a:endParaRPr>
                    </a:p>
                    <a:p>
                      <a:pPr marL="0" marR="0" algn="ctr">
                        <a:spcBef>
                          <a:spcPts val="0"/>
                        </a:spcBef>
                        <a:spcAft>
                          <a:spcPts val="0"/>
                        </a:spcAft>
                      </a:pPr>
                      <a:r>
                        <a:rPr lang="en-US" sz="1600">
                          <a:effectLst/>
                        </a:rPr>
                        <a:t>Virtual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600" dirty="0">
                          <a:effectLst/>
                        </a:rPr>
                        <a:t>Application Review and Scoring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600" dirty="0">
                          <a:effectLst/>
                        </a:rPr>
                        <a:t>Board Recommendation</a:t>
                      </a:r>
                      <a:endParaRPr lang="en-US" sz="1800" dirty="0">
                        <a:effectLst/>
                      </a:endParaRPr>
                    </a:p>
                    <a:p>
                      <a:pPr marL="0" marR="0" algn="ctr">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Award date </a:t>
                      </a:r>
                    </a:p>
                  </a:txBody>
                  <a:tcPr marL="125534" marR="125534" marT="0" marB="0"/>
                </a:tc>
                <a:extLst>
                  <a:ext uri="{0D108BD9-81ED-4DB2-BD59-A6C34878D82A}">
                    <a16:rowId xmlns:a16="http://schemas.microsoft.com/office/drawing/2014/main" val="256333908"/>
                  </a:ext>
                </a:extLst>
              </a:tr>
              <a:tr h="903844">
                <a:tc>
                  <a:txBody>
                    <a:bodyPr/>
                    <a:lstStyle/>
                    <a:p>
                      <a:pPr marL="0" marR="0" algn="ctr">
                        <a:spcBef>
                          <a:spcPts val="0"/>
                        </a:spcBef>
                        <a:spcAft>
                          <a:spcPts val="0"/>
                        </a:spcAft>
                      </a:pPr>
                      <a:r>
                        <a:rPr lang="en-US" sz="1400" dirty="0">
                          <a:effectLst/>
                        </a:rPr>
                        <a:t>August 19, 2024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600" dirty="0">
                          <a:effectLst/>
                        </a:rPr>
                        <a:t>August 19,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600">
                          <a:effectLst/>
                        </a:rPr>
                        <a:t>September 20, 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600">
                          <a:effectLst/>
                        </a:rPr>
                        <a:t>August 19, 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600">
                          <a:effectLst/>
                        </a:rPr>
                        <a:t>September 23 – October 18, 2024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600" dirty="0">
                          <a:effectLst/>
                        </a:rPr>
                        <a:t>November 13,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5534" marR="125534" marT="0" marB="0"/>
                </a:tc>
                <a:tc>
                  <a:txBody>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TBD</a:t>
                      </a:r>
                    </a:p>
                  </a:txBody>
                  <a:tcPr marL="125534" marR="125534" marT="0" marB="0"/>
                </a:tc>
                <a:extLst>
                  <a:ext uri="{0D108BD9-81ED-4DB2-BD59-A6C34878D82A}">
                    <a16:rowId xmlns:a16="http://schemas.microsoft.com/office/drawing/2014/main" val="2982277277"/>
                  </a:ext>
                </a:extLst>
              </a:tr>
            </a:tbl>
          </a:graphicData>
        </a:graphic>
      </p:graphicFrame>
    </p:spTree>
    <p:extLst>
      <p:ext uri="{BB962C8B-B14F-4D97-AF65-F5344CB8AC3E}">
        <p14:creationId xmlns:p14="http://schemas.microsoft.com/office/powerpoint/2010/main" val="8434504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088F-08A2-0BAA-2710-E70F0814B7E8}"/>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05302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3C3A-FAB8-C742-A7AA-C0607E2C2842}"/>
              </a:ext>
            </a:extLst>
          </p:cNvPr>
          <p:cNvSpPr>
            <a:spLocks noGrp="1"/>
          </p:cNvSpPr>
          <p:nvPr>
            <p:ph type="title"/>
          </p:nvPr>
        </p:nvSpPr>
        <p:spPr/>
        <p:txBody>
          <a:bodyPr/>
          <a:lstStyle/>
          <a:p>
            <a:r>
              <a:rPr lang="en-US" dirty="0"/>
              <a:t>Capacity </a:t>
            </a:r>
          </a:p>
        </p:txBody>
      </p:sp>
      <p:sp>
        <p:nvSpPr>
          <p:cNvPr id="3" name="Content Placeholder 2">
            <a:extLst>
              <a:ext uri="{FF2B5EF4-FFF2-40B4-BE49-F238E27FC236}">
                <a16:creationId xmlns:a16="http://schemas.microsoft.com/office/drawing/2014/main" id="{364ABCE1-5CA9-56C8-FEBA-3AFFF00E4768}"/>
              </a:ext>
            </a:extLst>
          </p:cNvPr>
          <p:cNvSpPr>
            <a:spLocks noGrp="1"/>
          </p:cNvSpPr>
          <p:nvPr>
            <p:ph idx="1"/>
          </p:nvPr>
        </p:nvSpPr>
        <p:spPr/>
        <p:txBody>
          <a:bodyPr/>
          <a:lstStyle/>
          <a:p>
            <a:r>
              <a:rPr lang="en-US" dirty="0"/>
              <a:t>Agencies must consider their capacity to administer a grant before submitting an application. Some of the items that should be considered are: </a:t>
            </a:r>
          </a:p>
          <a:p>
            <a:pPr lvl="1"/>
            <a:r>
              <a:rPr lang="en-US" dirty="0"/>
              <a:t>Staff</a:t>
            </a:r>
          </a:p>
          <a:p>
            <a:pPr lvl="1"/>
            <a:r>
              <a:rPr lang="en-US" dirty="0"/>
              <a:t>Overhead and operations </a:t>
            </a:r>
          </a:p>
          <a:p>
            <a:pPr lvl="1"/>
            <a:r>
              <a:rPr lang="en-US" dirty="0"/>
              <a:t>Experience an knowledge </a:t>
            </a:r>
          </a:p>
          <a:p>
            <a:pPr lvl="1"/>
            <a:r>
              <a:rPr lang="en-US" dirty="0"/>
              <a:t>Financial standing </a:t>
            </a:r>
          </a:p>
          <a:p>
            <a:pPr lvl="1"/>
            <a:r>
              <a:rPr lang="en-US" dirty="0"/>
              <a:t>Internal policies and controls </a:t>
            </a:r>
          </a:p>
        </p:txBody>
      </p:sp>
    </p:spTree>
    <p:extLst>
      <p:ext uri="{BB962C8B-B14F-4D97-AF65-F5344CB8AC3E}">
        <p14:creationId xmlns:p14="http://schemas.microsoft.com/office/powerpoint/2010/main" val="426796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AA26-3A9D-FD8E-6643-60BEC90661CD}"/>
              </a:ext>
            </a:extLst>
          </p:cNvPr>
          <p:cNvSpPr>
            <a:spLocks noGrp="1"/>
          </p:cNvSpPr>
          <p:nvPr>
            <p:ph type="ctrTitle"/>
          </p:nvPr>
        </p:nvSpPr>
        <p:spPr/>
        <p:txBody>
          <a:bodyPr/>
          <a:lstStyle/>
          <a:p>
            <a:r>
              <a:rPr lang="en-US" dirty="0"/>
              <a:t>Eligible Agencies </a:t>
            </a:r>
          </a:p>
        </p:txBody>
      </p:sp>
      <p:sp>
        <p:nvSpPr>
          <p:cNvPr id="3" name="Subtitle 2">
            <a:extLst>
              <a:ext uri="{FF2B5EF4-FFF2-40B4-BE49-F238E27FC236}">
                <a16:creationId xmlns:a16="http://schemas.microsoft.com/office/drawing/2014/main" id="{341EC299-5AA4-63D0-33DF-421BEA997E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5740153"/>
      </p:ext>
    </p:extLst>
  </p:cSld>
  <p:clrMapOvr>
    <a:masterClrMapping/>
  </p:clrMapOvr>
</p:sld>
</file>

<file path=ppt/theme/theme1.xml><?xml version="1.0" encoding="utf-8"?>
<a:theme xmlns:a="http://schemas.openxmlformats.org/drawingml/2006/main" name="Office Theme">
  <a:themeElements>
    <a:clrScheme name="MHC Colors">
      <a:dk1>
        <a:srgbClr val="253746"/>
      </a:dk1>
      <a:lt1>
        <a:srgbClr val="FFFFFF"/>
      </a:lt1>
      <a:dk2>
        <a:srgbClr val="004990"/>
      </a:dk2>
      <a:lt2>
        <a:srgbClr val="BFBFBF"/>
      </a:lt2>
      <a:accent1>
        <a:srgbClr val="526BA4"/>
      </a:accent1>
      <a:accent2>
        <a:srgbClr val="0FAD50"/>
      </a:accent2>
      <a:accent3>
        <a:srgbClr val="18AEA5"/>
      </a:accent3>
      <a:accent4>
        <a:srgbClr val="EE7008"/>
      </a:accent4>
      <a:accent5>
        <a:srgbClr val="385B6C"/>
      </a:accent5>
      <a:accent6>
        <a:srgbClr val="40BAD2"/>
      </a:accent6>
      <a:hlink>
        <a:srgbClr val="90BB23"/>
      </a:hlink>
      <a:folHlink>
        <a:srgbClr val="EE7008"/>
      </a:folHlink>
    </a:clrScheme>
    <a:fontScheme name="MHC Template 2024">
      <a:majorFont>
        <a:latin typeface="Futura P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3136</TotalTime>
  <Words>5748</Words>
  <Application>Microsoft Office PowerPoint</Application>
  <PresentationFormat>Widescreen</PresentationFormat>
  <Paragraphs>498</Paragraphs>
  <Slides>71</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Aptos</vt:lpstr>
      <vt:lpstr>Arial</vt:lpstr>
      <vt:lpstr>Calibri</vt:lpstr>
      <vt:lpstr>Cambria</vt:lpstr>
      <vt:lpstr>Franklin Gothic Demi Cond</vt:lpstr>
      <vt:lpstr>Franklin Gothic Medium</vt:lpstr>
      <vt:lpstr>Futura PT Bold</vt:lpstr>
      <vt:lpstr>Symbol</vt:lpstr>
      <vt:lpstr>Times New Roman</vt:lpstr>
      <vt:lpstr>Wingdings</vt:lpstr>
      <vt:lpstr>Office Theme</vt:lpstr>
      <vt:lpstr>PowerPoint Presentation</vt:lpstr>
      <vt:lpstr>PowerPoint Presentation</vt:lpstr>
      <vt:lpstr>PowerPoint Presentation</vt:lpstr>
      <vt:lpstr>Application Submission Requirements </vt:lpstr>
      <vt:lpstr>Deadlines and Submission Requirements </vt:lpstr>
      <vt:lpstr>Application Technical Assistance </vt:lpstr>
      <vt:lpstr>Grant Source </vt:lpstr>
      <vt:lpstr>Capacity </vt:lpstr>
      <vt:lpstr>Eligible Agencies </vt:lpstr>
      <vt:lpstr>Eligible Agencies </vt:lpstr>
      <vt:lpstr>Recapture of Funds</vt:lpstr>
      <vt:lpstr>Emergency Solutions Grant (ESG) </vt:lpstr>
      <vt:lpstr>Components</vt:lpstr>
      <vt:lpstr>Eligible activities</vt:lpstr>
      <vt:lpstr>Eligible activities</vt:lpstr>
      <vt:lpstr>Eligible activities</vt:lpstr>
      <vt:lpstr>Eligible activities</vt:lpstr>
      <vt:lpstr>Eligible activities</vt:lpstr>
      <vt:lpstr>Eligible activities</vt:lpstr>
      <vt:lpstr>Eligible activities</vt:lpstr>
      <vt:lpstr>Eligible activities</vt:lpstr>
      <vt:lpstr>Eligible activities</vt:lpstr>
      <vt:lpstr>Eligible activities</vt:lpstr>
      <vt:lpstr>ESG PY 2024  Threshold</vt:lpstr>
      <vt:lpstr>ESG Threshold Requirements </vt:lpstr>
      <vt:lpstr>ESG Threshold</vt:lpstr>
      <vt:lpstr>Match </vt:lpstr>
      <vt:lpstr>Match Requirements= Dollar for Dollar </vt:lpstr>
      <vt:lpstr>Match Requirements= Dollar for Dollar </vt:lpstr>
      <vt:lpstr>Match Requirements= Dollar for Dollar </vt:lpstr>
      <vt:lpstr>Match Requirements= Dollar for Dollar </vt:lpstr>
      <vt:lpstr>ESG PY 2024  Grant Application </vt:lpstr>
      <vt:lpstr>Funding Caps</vt:lpstr>
      <vt:lpstr>Two-Year Applications </vt:lpstr>
      <vt:lpstr>Application Scoring Guide </vt:lpstr>
      <vt:lpstr>Risk Assessment Questionnaire </vt:lpstr>
      <vt:lpstr>Capacity and Experience 15 points</vt:lpstr>
      <vt:lpstr>Capacity and Experience 15 points</vt:lpstr>
      <vt:lpstr>Need or Extent of the Problem 15 points  </vt:lpstr>
      <vt:lpstr>Need or Extent of the Problem 15 points </vt:lpstr>
      <vt:lpstr>Collaboration Partnership 10 points</vt:lpstr>
      <vt:lpstr>CES and HMIS/Data monitoring 10 points</vt:lpstr>
      <vt:lpstr>Past Performance/Program Evaluation 5 points</vt:lpstr>
      <vt:lpstr>PowerPoint Presentation</vt:lpstr>
      <vt:lpstr>Program Plan &amp; Project Description 20 points</vt:lpstr>
      <vt:lpstr>PowerPoint Presentation</vt:lpstr>
      <vt:lpstr>Program Goals - 5 points</vt:lpstr>
      <vt:lpstr>Financial Controls – 10 points</vt:lpstr>
      <vt:lpstr>ESG Grant Selection Process </vt:lpstr>
      <vt:lpstr>HOUSING OPPORTUNITIES FOR PERSONS WITH AIDS (HOPWA)</vt:lpstr>
      <vt:lpstr>HOPWA Introduction</vt:lpstr>
      <vt:lpstr>HOPWA Eligibility Requirements</vt:lpstr>
      <vt:lpstr>HOPWA ACTIVITIES </vt:lpstr>
      <vt:lpstr>HOPWA Eligible Activities Cost</vt:lpstr>
      <vt:lpstr>Eligible Cost Cont.</vt:lpstr>
      <vt:lpstr>HOPWA Grant Application </vt:lpstr>
      <vt:lpstr>HOPWA Threshold Requirements </vt:lpstr>
      <vt:lpstr>HOPWA Threshold Requirements </vt:lpstr>
      <vt:lpstr>Risk Assessment Questionnaire </vt:lpstr>
      <vt:lpstr>Application Scoring  Guide plication Scoring Guide </vt:lpstr>
      <vt:lpstr>Organization Information (20 pts.)</vt:lpstr>
      <vt:lpstr>Project/Program Goals and Objectives (25 pts.)</vt:lpstr>
      <vt:lpstr>Project/Program Information (30 pts.)</vt:lpstr>
      <vt:lpstr>Project/Program Financial Information (25 pts.)</vt:lpstr>
      <vt:lpstr>Other Considerations </vt:lpstr>
      <vt:lpstr>HOWPA Grant Selection Process </vt:lpstr>
      <vt:lpstr>Reporting</vt:lpstr>
      <vt:lpstr>CAPERS ESG &amp; HOPWA</vt:lpstr>
      <vt:lpstr>Funding timeline </vt:lpstr>
      <vt:lpstr>Grant Award Timeline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Sistrunk</dc:creator>
  <cp:lastModifiedBy>Tamara Stewart</cp:lastModifiedBy>
  <cp:revision>5</cp:revision>
  <dcterms:created xsi:type="dcterms:W3CDTF">2024-01-24T15:33:01Z</dcterms:created>
  <dcterms:modified xsi:type="dcterms:W3CDTF">2024-08-19T18:29:29Z</dcterms:modified>
</cp:coreProperties>
</file>